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67.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34.xml" ContentType="application/vnd.openxmlformats-officedocument.presentationml.notesSlide+xml"/>
  <Override PartName="/ppt/notesSlides/notesSlide63.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8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Lst>
  <p:sldSz cx="9144000" cy="6858000" type="screen4x3"/>
  <p:notesSz cx="6858000" cy="9144000"/>
  <p:embeddedFontLst>
    <p:embeddedFont>
      <p:font typeface="Calibri" pitchFamily="34" charset="0"/>
      <p:regular r:id="rId83"/>
      <p:bold r:id="rId84"/>
      <p:italic r:id="rId85"/>
      <p:boldItalic r:id="rId86"/>
    </p:embeddedFont>
    <p:embeddedFont>
      <p:font typeface="Oi" charset="0"/>
      <p:regular r:id="rId87"/>
    </p:embeddedFont>
    <p:embeddedFont>
      <p:font typeface="Open Sans" charset="0"/>
      <p:regular r:id="rId88"/>
      <p:bold r:id="rId89"/>
      <p:italic r:id="rId90"/>
      <p:boldItalic r:id="rId91"/>
    </p:embeddedFont>
    <p:embeddedFont>
      <p:font typeface="Source Sans Pro" charset="0"/>
      <p:regular r:id="rId92"/>
      <p:bold r:id="rId93"/>
      <p:italic r:id="rId94"/>
      <p:boldItalic r:id="rId95"/>
    </p:embeddedFont>
    <p:embeddedFont>
      <p:font typeface="Roboto" charset="0"/>
      <p:regular r:id="rId96"/>
      <p:bold r:id="rId97"/>
      <p:italic r:id="rId98"/>
      <p:boldItalic r:id="rId9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AD3A6BD7-E147-4E3C-8348-09CD7B600F68}">
  <a:tblStyle styleId="{AD3A6BD7-E147-4E3C-8348-09CD7B600F68}"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68" d="100"/>
          <a:sy n="68" d="100"/>
        </p:scale>
        <p:origin x="-1224" y="-96"/>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2.fntdata"/><Relationship Id="rId89"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font" Target="fonts/font5.fntdata"/><Relationship Id="rId102"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90" Type="http://schemas.openxmlformats.org/officeDocument/2006/relationships/font" Target="fonts/font8.fntdata"/><Relationship Id="rId95"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3.fntdata"/><Relationship Id="rId93" Type="http://schemas.openxmlformats.org/officeDocument/2006/relationships/font" Target="fonts/font11.fntdata"/><Relationship Id="rId98"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font" Target="fonts/font9.fntdata"/><Relationship Id="rId96"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4.fntdata"/><Relationship Id="rId94" Type="http://schemas.openxmlformats.org/officeDocument/2006/relationships/font" Target="fonts/font12.fntdata"/><Relationship Id="rId99" Type="http://schemas.openxmlformats.org/officeDocument/2006/relationships/font" Target="fonts/font17.fntdata"/><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 name="Google Shape;183;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p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 name="Google Shape;223;p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9" name="Google Shape;229;p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 name="Google Shape;234;p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p3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p3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 name="Google Shape;251;p3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p3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 name="Google Shape;263;p3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 name="Google Shape;269;p3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 name="Google Shape;275;p3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 name="Google Shape;281;p3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6" name="Google Shape;286;p3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2" name="Google Shape;292;p3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p4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2" name="Google Shape;302;p4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7" name="Google Shape;307;p4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 name="Google Shape;313;p4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8" name="Google Shape;318;p4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4" name="Google Shape;324;p4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9" name="Google Shape;329;p4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4" name="Google Shape;334;p4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p4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p4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0" name="Google Shape;350;p5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5" name="Google Shape;355;p5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0" name="Google Shape;360;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7" name="Google Shape;367;p5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2" name="Google Shape;372;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5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5" name="Google Shape;385;p5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5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8" name="Google Shape;398;p5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5" name="Google Shape;405;p5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0" name="Google Shape;410;p6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7" name="Google Shape;417;p6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2" name="Google Shape;422;p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7" name="Google Shape;427;p6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4" name="Google Shape;434;p6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0" name="Google Shape;440;p6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6" name="Google Shape;446;p6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1" name="Google Shape;451;p6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9" name="Google Shape;459;p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4" name="Google Shape;464;p6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9" name="Google Shape;469;p7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4" name="Google Shape;474;p7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9" name="Google Shape;479;p7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5" name="Google Shape;485;p7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1" name="Google Shape;491;p7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6" name="Google Shape;496;p7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1" name="Google Shape;501;p7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6" name="Google Shape;506;p7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1" name="Google Shape;511;p7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6" name="Google Shape;516;p7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3" name="Google Shape;523;p8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 name="Google Shape;123;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
        <p:cNvGrpSpPr/>
        <p:nvPr/>
      </p:nvGrpSpPr>
      <p:grpSpPr>
        <a:xfrm>
          <a:off x="0" y="0"/>
          <a:ext cx="0" cy="0"/>
          <a:chOff x="0" y="0"/>
          <a:chExt cx="0" cy="0"/>
        </a:xfrm>
      </p:grpSpPr>
      <p:sp>
        <p:nvSpPr>
          <p:cNvPr id="21" name="Google Shape;21;p4"/>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3" name="Google Shape;23;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 name="Google Shape;29;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6"/>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5" name="Google Shape;35;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7"/>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1" name="Google Shape;41;p7"/>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2" name="Google Shape;42;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8"/>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8" name="Google Shape;48;p8"/>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9" name="Google Shape;49;p8"/>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0" name="Google Shape;50;p8"/>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p:nvPr/>
        </p:nvSpPr>
        <p:spPr>
          <a:xfrm>
            <a:off x="236935" y="457200"/>
            <a:ext cx="8670130" cy="529375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i="0" u="none" strike="noStrike" cap="none">
                <a:solidFill>
                  <a:schemeClr val="dk1"/>
                </a:solidFill>
                <a:latin typeface="Calibri"/>
                <a:ea typeface="Calibri"/>
                <a:cs typeface="Calibri"/>
                <a:sym typeface="Calibri"/>
              </a:rPr>
              <a:t>Chapter 1. Introduction to Data Analysis with Spark</a:t>
            </a:r>
            <a:endParaRPr/>
          </a:p>
          <a:p>
            <a:pPr marL="0" marR="0" lvl="0" indent="0" algn="just" rtl="0">
              <a:spcBef>
                <a:spcPts val="0"/>
              </a:spcBef>
              <a:spcAft>
                <a:spcPts val="0"/>
              </a:spcAft>
              <a:buNone/>
            </a:pPr>
            <a:endParaRPr sz="1800" b="0" i="0" u="none" strike="noStrike" cap="none">
              <a:solidFill>
                <a:schemeClr val="dk1"/>
              </a:solidFill>
              <a:latin typeface="Calibri"/>
              <a:ea typeface="Calibri"/>
              <a:cs typeface="Calibri"/>
              <a:sym typeface="Calibri"/>
            </a:endParaRPr>
          </a:p>
          <a:p>
            <a:pPr marL="0" marR="0" lvl="0" indent="-152400" algn="just" rtl="0">
              <a:lnSpc>
                <a:spcPct val="100000"/>
              </a:lnSpc>
              <a:spcBef>
                <a:spcPts val="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Apache Spark is a cluster computing platform designed to be</a:t>
            </a:r>
            <a:r>
              <a:rPr lang="en-US" sz="2400" b="1" i="0" u="none" strike="noStrike" cap="none">
                <a:solidFill>
                  <a:schemeClr val="dk1"/>
                </a:solidFill>
                <a:latin typeface="Calibri"/>
                <a:ea typeface="Calibri"/>
                <a:cs typeface="Calibri"/>
                <a:sym typeface="Calibri"/>
              </a:rPr>
              <a:t> </a:t>
            </a:r>
            <a:r>
              <a:rPr lang="en-US" sz="2400" b="1" i="1" u="none" strike="noStrike" cap="none">
                <a:solidFill>
                  <a:schemeClr val="dk1"/>
                </a:solidFill>
                <a:latin typeface="Calibri"/>
                <a:ea typeface="Calibri"/>
                <a:cs typeface="Calibri"/>
                <a:sym typeface="Calibri"/>
              </a:rPr>
              <a:t>fast</a:t>
            </a:r>
            <a:r>
              <a:rPr lang="en-US" sz="2400" b="1" i="0" u="none" strike="noStrike" cap="none">
                <a:solidFill>
                  <a:schemeClr val="dk1"/>
                </a:solidFill>
                <a:latin typeface="Calibri"/>
                <a:ea typeface="Calibri"/>
                <a:cs typeface="Calibri"/>
                <a:sym typeface="Calibri"/>
              </a:rPr>
              <a:t> and </a:t>
            </a:r>
            <a:r>
              <a:rPr lang="en-US" sz="2400" b="1" i="1" u="none" strike="noStrike" cap="none">
                <a:solidFill>
                  <a:schemeClr val="dk1"/>
                </a:solidFill>
                <a:latin typeface="Calibri"/>
                <a:ea typeface="Calibri"/>
                <a:cs typeface="Calibri"/>
                <a:sym typeface="Calibri"/>
              </a:rPr>
              <a:t>general-</a:t>
            </a:r>
            <a:r>
              <a:rPr lang="en-US" sz="2400" b="0" i="1" u="none" strike="noStrike" cap="none">
                <a:solidFill>
                  <a:schemeClr val="dk1"/>
                </a:solidFill>
                <a:latin typeface="Calibri"/>
                <a:ea typeface="Calibri"/>
                <a:cs typeface="Calibri"/>
                <a:sym typeface="Calibri"/>
              </a:rPr>
              <a:t>purpose</a:t>
            </a:r>
            <a:endParaRPr/>
          </a:p>
          <a:p>
            <a:pPr marL="0" marR="0" lvl="0" indent="0" algn="just" rtl="0">
              <a:lnSpc>
                <a:spcPct val="100000"/>
              </a:lnSpc>
              <a:spcBef>
                <a:spcPts val="0"/>
              </a:spcBef>
              <a:spcAft>
                <a:spcPts val="0"/>
              </a:spcAft>
              <a:buClr>
                <a:schemeClr val="dk1"/>
              </a:buClr>
              <a:buSzPts val="2400"/>
              <a:buFont typeface="Arial"/>
              <a:buNone/>
            </a:pPr>
            <a:endParaRPr sz="2400" b="0" i="1" u="none" strike="noStrike" cap="none">
              <a:solidFill>
                <a:schemeClr val="dk1"/>
              </a:solidFill>
              <a:latin typeface="Calibri"/>
              <a:ea typeface="Calibri"/>
              <a:cs typeface="Calibri"/>
              <a:sym typeface="Calibri"/>
            </a:endParaRPr>
          </a:p>
          <a:p>
            <a:pPr marL="0" marR="0" lvl="0" indent="-152400" algn="just" rtl="0">
              <a:spcBef>
                <a:spcPts val="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On the </a:t>
            </a:r>
            <a:r>
              <a:rPr lang="en-US" sz="2400" b="1" i="0" u="none" strike="noStrike" cap="none">
                <a:solidFill>
                  <a:schemeClr val="dk1"/>
                </a:solidFill>
                <a:latin typeface="Calibri"/>
                <a:ea typeface="Calibri"/>
                <a:cs typeface="Calibri"/>
                <a:sym typeface="Calibri"/>
              </a:rPr>
              <a:t>speed side, Spark extends the popular MapReduce model to efficiently support more types of computations, including interactive queries and stream processing.</a:t>
            </a:r>
            <a:endParaRPr/>
          </a:p>
          <a:p>
            <a:pPr marL="0" marR="0" lvl="0" indent="0" algn="just" rtl="0">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152400" algn="just" rtl="0">
              <a:spcBef>
                <a:spcPts val="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One of the main features Spark offers for speed is the </a:t>
            </a:r>
            <a:r>
              <a:rPr lang="en-US" sz="2400" b="1" i="0" u="none" strike="noStrike" cap="none">
                <a:solidFill>
                  <a:schemeClr val="dk1"/>
                </a:solidFill>
                <a:latin typeface="Calibri"/>
                <a:ea typeface="Calibri"/>
                <a:cs typeface="Calibri"/>
                <a:sym typeface="Calibri"/>
              </a:rPr>
              <a:t>ability to run computations in memory, but the system is also more efficient than MapReduce for complex applications running on disk.</a:t>
            </a:r>
            <a:endParaRPr/>
          </a:p>
          <a:p>
            <a:pPr marL="0" marR="0" lvl="0" indent="0" algn="just" rtl="0">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2"/>
          <p:cNvSpPr txBox="1"/>
          <p:nvPr/>
        </p:nvSpPr>
        <p:spPr>
          <a:xfrm>
            <a:off x="381000" y="457200"/>
            <a:ext cx="8534400" cy="553997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Calibri"/>
                <a:ea typeface="Calibri"/>
                <a:cs typeface="Calibri"/>
                <a:sym typeface="Calibri"/>
              </a:rPr>
              <a:t>GraphX</a:t>
            </a:r>
            <a:endParaRPr sz="2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177800" algn="just" rtl="0">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GraphX is a </a:t>
            </a:r>
            <a:r>
              <a:rPr lang="en-US" sz="2800" b="1">
                <a:solidFill>
                  <a:schemeClr val="dk1"/>
                </a:solidFill>
                <a:latin typeface="Calibri"/>
                <a:ea typeface="Calibri"/>
                <a:cs typeface="Calibri"/>
                <a:sym typeface="Calibri"/>
              </a:rPr>
              <a:t>library for manipulating graphs </a:t>
            </a:r>
            <a:r>
              <a:rPr lang="en-US" sz="2800">
                <a:solidFill>
                  <a:schemeClr val="dk1"/>
                </a:solidFill>
                <a:latin typeface="Calibri"/>
                <a:ea typeface="Calibri"/>
                <a:cs typeface="Calibri"/>
                <a:sym typeface="Calibri"/>
              </a:rPr>
              <a:t>(e.g., a social network’s friend graph) and </a:t>
            </a:r>
            <a:r>
              <a:rPr lang="en-US" sz="2800" b="1">
                <a:solidFill>
                  <a:schemeClr val="dk1"/>
                </a:solidFill>
                <a:latin typeface="Calibri"/>
                <a:ea typeface="Calibri"/>
                <a:cs typeface="Calibri"/>
                <a:sym typeface="Calibri"/>
              </a:rPr>
              <a:t>performing graph-parallel computations. </a:t>
            </a:r>
            <a:endParaRPr/>
          </a:p>
          <a:p>
            <a:pPr marL="0" marR="0" lvl="0" indent="0" algn="just" rtl="0">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177800" algn="just" rtl="0">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GraphX extends the Spark RDD API, allowing us to </a:t>
            </a:r>
            <a:r>
              <a:rPr lang="en-US" sz="2800" b="1">
                <a:solidFill>
                  <a:schemeClr val="dk1"/>
                </a:solidFill>
                <a:latin typeface="Calibri"/>
                <a:ea typeface="Calibri"/>
                <a:cs typeface="Calibri"/>
                <a:sym typeface="Calibri"/>
              </a:rPr>
              <a:t>create a directed graph with arbitrary properties attached to each vertex and edge. </a:t>
            </a:r>
            <a:endParaRPr/>
          </a:p>
          <a:p>
            <a:pPr marL="0" marR="0" lvl="0" indent="0" algn="just" rtl="0">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177800" algn="just" rtl="0">
              <a:spcBef>
                <a:spcPts val="0"/>
              </a:spcBef>
              <a:spcAft>
                <a:spcPts val="0"/>
              </a:spcAft>
              <a:buClr>
                <a:schemeClr val="dk1"/>
              </a:buClr>
              <a:buSzPts val="2800"/>
              <a:buFont typeface="Arial"/>
              <a:buChar char="•"/>
            </a:pPr>
            <a:r>
              <a:rPr lang="en-US" sz="2800" b="1">
                <a:solidFill>
                  <a:schemeClr val="dk1"/>
                </a:solidFill>
                <a:latin typeface="Calibri"/>
                <a:ea typeface="Calibri"/>
                <a:cs typeface="Calibri"/>
                <a:sym typeface="Calibri"/>
              </a:rPr>
              <a:t>GraphX also provides various operators for manipulating graphs</a:t>
            </a:r>
            <a:r>
              <a:rPr lang="en-US" sz="2800">
                <a:solidFill>
                  <a:schemeClr val="dk1"/>
                </a:solidFill>
                <a:latin typeface="Calibri"/>
                <a:ea typeface="Calibri"/>
                <a:cs typeface="Calibri"/>
                <a:sym typeface="Calibri"/>
              </a:rPr>
              <a:t> (e.g., subgraph and mapVertices) and </a:t>
            </a:r>
            <a:r>
              <a:rPr lang="en-US" sz="2800" b="1">
                <a:solidFill>
                  <a:schemeClr val="dk1"/>
                </a:solidFill>
                <a:latin typeface="Calibri"/>
                <a:ea typeface="Calibri"/>
                <a:cs typeface="Calibri"/>
                <a:sym typeface="Calibri"/>
              </a:rPr>
              <a:t>a library of common graph algorithms</a:t>
            </a:r>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3"/>
          <p:cNvSpPr/>
          <p:nvPr/>
        </p:nvSpPr>
        <p:spPr>
          <a:xfrm>
            <a:off x="152400" y="762000"/>
            <a:ext cx="8839200" cy="397031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a:solidFill>
                  <a:schemeClr val="dk1"/>
                </a:solidFill>
                <a:latin typeface="Calibri"/>
                <a:ea typeface="Calibri"/>
                <a:cs typeface="Calibri"/>
                <a:sym typeface="Calibri"/>
              </a:rPr>
              <a:t>Cluster Managers</a:t>
            </a:r>
            <a:endParaRPr/>
          </a:p>
          <a:p>
            <a:pPr marL="0" marR="0" lvl="0" indent="0" algn="l" rtl="0">
              <a:spcBef>
                <a:spcPts val="0"/>
              </a:spcBef>
              <a:spcAft>
                <a:spcPts val="0"/>
              </a:spcAft>
              <a:buNone/>
            </a:pPr>
            <a:endParaRPr sz="2800" b="1">
              <a:solidFill>
                <a:schemeClr val="dk1"/>
              </a:solidFill>
              <a:latin typeface="Calibri"/>
              <a:ea typeface="Calibri"/>
              <a:cs typeface="Calibri"/>
              <a:sym typeface="Calibri"/>
            </a:endParaRPr>
          </a:p>
          <a:p>
            <a:pPr marL="0" marR="0" lvl="0" indent="-177800" algn="just" rtl="0">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Spark is </a:t>
            </a:r>
            <a:r>
              <a:rPr lang="en-US" sz="2800" b="1">
                <a:solidFill>
                  <a:schemeClr val="dk1"/>
                </a:solidFill>
                <a:latin typeface="Calibri"/>
                <a:ea typeface="Calibri"/>
                <a:cs typeface="Calibri"/>
                <a:sym typeface="Calibri"/>
              </a:rPr>
              <a:t>designed to efficiently scale up from one to many thousands of compute nodes</a:t>
            </a:r>
            <a:r>
              <a:rPr lang="en-US" sz="2800">
                <a:solidFill>
                  <a:schemeClr val="dk1"/>
                </a:solidFill>
                <a:latin typeface="Calibri"/>
                <a:ea typeface="Calibri"/>
                <a:cs typeface="Calibri"/>
                <a:sym typeface="Calibri"/>
              </a:rPr>
              <a:t>. </a:t>
            </a:r>
            <a:endParaRPr/>
          </a:p>
          <a:p>
            <a:pPr marL="0" marR="0" lvl="0" indent="0" algn="just" rtl="0">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177800" algn="just" rtl="0">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To </a:t>
            </a:r>
            <a:r>
              <a:rPr lang="en-US" sz="2800" b="1">
                <a:solidFill>
                  <a:schemeClr val="dk1"/>
                </a:solidFill>
                <a:latin typeface="Calibri"/>
                <a:ea typeface="Calibri"/>
                <a:cs typeface="Calibri"/>
                <a:sym typeface="Calibri"/>
              </a:rPr>
              <a:t>achieve this while maximizing flexibility, Spark can run over a variety of cluster managers, including Hadoop YARN, Apache Mesos, and a simple cluster manager included in Spark itself called the Standalone Scheduler</a:t>
            </a:r>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4"/>
          <p:cNvSpPr/>
          <p:nvPr/>
        </p:nvSpPr>
        <p:spPr>
          <a:xfrm>
            <a:off x="182251" y="245585"/>
            <a:ext cx="4914359"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a:solidFill>
                  <a:schemeClr val="dk1"/>
                </a:solidFill>
                <a:latin typeface="Calibri"/>
                <a:ea typeface="Calibri"/>
                <a:cs typeface="Calibri"/>
                <a:sym typeface="Calibri"/>
              </a:rPr>
              <a:t>Who Uses Spark, and for What?</a:t>
            </a:r>
            <a:endParaRPr sz="2800">
              <a:solidFill>
                <a:schemeClr val="dk1"/>
              </a:solidFill>
              <a:latin typeface="Calibri"/>
              <a:ea typeface="Calibri"/>
              <a:cs typeface="Calibri"/>
              <a:sym typeface="Calibri"/>
            </a:endParaRPr>
          </a:p>
        </p:txBody>
      </p:sp>
      <p:sp>
        <p:nvSpPr>
          <p:cNvPr id="141" name="Google Shape;141;p24"/>
          <p:cNvSpPr/>
          <p:nvPr/>
        </p:nvSpPr>
        <p:spPr>
          <a:xfrm>
            <a:off x="206604" y="690332"/>
            <a:ext cx="8915400" cy="95410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Outlined two groups of readers - Data scientists and Engineers</a:t>
            </a:r>
            <a:endParaRPr/>
          </a:p>
        </p:txBody>
      </p:sp>
      <p:sp>
        <p:nvSpPr>
          <p:cNvPr id="142" name="Google Shape;142;p24"/>
          <p:cNvSpPr/>
          <p:nvPr/>
        </p:nvSpPr>
        <p:spPr>
          <a:xfrm>
            <a:off x="206604" y="2275853"/>
            <a:ext cx="2946512"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a:solidFill>
                  <a:schemeClr val="dk1"/>
                </a:solidFill>
                <a:latin typeface="Calibri"/>
                <a:ea typeface="Calibri"/>
                <a:cs typeface="Calibri"/>
                <a:sym typeface="Calibri"/>
              </a:rPr>
              <a:t>Data Science Tasks</a:t>
            </a:r>
            <a:endParaRPr sz="2800">
              <a:solidFill>
                <a:schemeClr val="dk1"/>
              </a:solidFill>
              <a:latin typeface="Calibri"/>
              <a:ea typeface="Calibri"/>
              <a:cs typeface="Calibri"/>
              <a:sym typeface="Calibri"/>
            </a:endParaRPr>
          </a:p>
        </p:txBody>
      </p:sp>
      <p:sp>
        <p:nvSpPr>
          <p:cNvPr id="143" name="Google Shape;143;p24"/>
          <p:cNvSpPr/>
          <p:nvPr/>
        </p:nvSpPr>
        <p:spPr>
          <a:xfrm>
            <a:off x="152400" y="2799073"/>
            <a:ext cx="8839200" cy="3847207"/>
          </a:xfrm>
          <a:prstGeom prst="rect">
            <a:avLst/>
          </a:prstGeom>
          <a:noFill/>
          <a:ln>
            <a:noFill/>
          </a:ln>
        </p:spPr>
        <p:txBody>
          <a:bodyPr spcFirstLastPara="1" wrap="square" lIns="91425" tIns="45700" rIns="91425" bIns="45700" anchor="t" anchorCtr="0">
            <a:noAutofit/>
          </a:bodyPr>
          <a:lstStyle/>
          <a:p>
            <a:pPr marL="0" marR="0" lvl="0" indent="-177800" algn="just" rtl="0">
              <a:spcBef>
                <a:spcPts val="0"/>
              </a:spcBef>
              <a:spcAft>
                <a:spcPts val="0"/>
              </a:spcAft>
              <a:buClr>
                <a:schemeClr val="dk1"/>
              </a:buClr>
              <a:buSzPts val="2800"/>
              <a:buFont typeface="Arial"/>
              <a:buChar char="•"/>
            </a:pPr>
            <a:r>
              <a:rPr lang="en-US" sz="2800" i="1">
                <a:solidFill>
                  <a:schemeClr val="dk1"/>
                </a:solidFill>
                <a:latin typeface="Calibri"/>
                <a:ea typeface="Calibri"/>
                <a:cs typeface="Calibri"/>
                <a:sym typeface="Calibri"/>
              </a:rPr>
              <a:t>A data scientist is </a:t>
            </a:r>
            <a:r>
              <a:rPr lang="en-US" sz="2800" b="1">
                <a:solidFill>
                  <a:schemeClr val="dk1"/>
                </a:solidFill>
                <a:latin typeface="Calibri"/>
                <a:ea typeface="Calibri"/>
                <a:cs typeface="Calibri"/>
                <a:sym typeface="Calibri"/>
              </a:rPr>
              <a:t>somebody whose main task is to analyze and model data. </a:t>
            </a:r>
            <a:endParaRPr/>
          </a:p>
          <a:p>
            <a:pPr marL="0" marR="0" lvl="0" indent="0" algn="just" rtl="0">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177800" algn="just" rtl="0">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Data scientists </a:t>
            </a:r>
            <a:r>
              <a:rPr lang="en-US" sz="2800" b="1">
                <a:solidFill>
                  <a:schemeClr val="dk1"/>
                </a:solidFill>
                <a:latin typeface="Calibri"/>
                <a:ea typeface="Calibri"/>
                <a:cs typeface="Calibri"/>
                <a:sym typeface="Calibri"/>
              </a:rPr>
              <a:t>may have experience with SQL, statistics, predictive modeling (machine learning), and programming</a:t>
            </a:r>
            <a:endParaRPr/>
          </a:p>
          <a:p>
            <a:pPr marL="0" marR="0" lvl="0" indent="0" algn="just" rtl="0">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177800" algn="just" rtl="0">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Data </a:t>
            </a:r>
            <a:r>
              <a:rPr lang="en-US" sz="2800" b="1">
                <a:solidFill>
                  <a:schemeClr val="dk1"/>
                </a:solidFill>
                <a:latin typeface="Calibri"/>
                <a:ea typeface="Calibri"/>
                <a:cs typeface="Calibri"/>
                <a:sym typeface="Calibri"/>
              </a:rPr>
              <a:t>scientists use their skills to analyze data with the goal of answering a question or discovering insights</a:t>
            </a:r>
            <a:r>
              <a:rPr lang="en-US" sz="2800">
                <a:solidFill>
                  <a:schemeClr val="dk1"/>
                </a:solidFill>
                <a:latin typeface="Calibri"/>
                <a:ea typeface="Calibri"/>
                <a:cs typeface="Calibri"/>
                <a:sym typeface="Calibri"/>
              </a:rPr>
              <a:t>.  </a:t>
            </a:r>
            <a:endParaRPr/>
          </a:p>
          <a:p>
            <a:pPr marL="0" marR="0" lvl="0" indent="0" algn="l" rtl="0">
              <a:spcBef>
                <a:spcPts val="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5"/>
          <p:cNvSpPr txBox="1"/>
          <p:nvPr/>
        </p:nvSpPr>
        <p:spPr>
          <a:xfrm>
            <a:off x="381000" y="381000"/>
            <a:ext cx="8382000" cy="5693866"/>
          </a:xfrm>
          <a:prstGeom prst="rect">
            <a:avLst/>
          </a:prstGeom>
          <a:noFill/>
          <a:ln>
            <a:noFill/>
          </a:ln>
        </p:spPr>
        <p:txBody>
          <a:bodyPr spcFirstLastPara="1" wrap="square" lIns="91425" tIns="45700" rIns="91425" bIns="45700" anchor="t" anchorCtr="0">
            <a:spAutoFit/>
          </a:bodyPr>
          <a:lstStyle/>
          <a:p>
            <a:pPr marL="0" marR="0" lvl="0" indent="-177800" algn="just" rtl="0">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Oftentimes, their </a:t>
            </a:r>
            <a:r>
              <a:rPr lang="en-US" sz="2800" b="1">
                <a:solidFill>
                  <a:schemeClr val="dk1"/>
                </a:solidFill>
                <a:latin typeface="Calibri"/>
                <a:ea typeface="Calibri"/>
                <a:cs typeface="Calibri"/>
                <a:sym typeface="Calibri"/>
              </a:rPr>
              <a:t>workflow involves ad hoc analysis, so they use interactive shells</a:t>
            </a:r>
            <a:r>
              <a:rPr lang="en-US" sz="2800">
                <a:solidFill>
                  <a:schemeClr val="dk1"/>
                </a:solidFill>
                <a:latin typeface="Calibri"/>
                <a:ea typeface="Calibri"/>
                <a:cs typeface="Calibri"/>
                <a:sym typeface="Calibri"/>
              </a:rPr>
              <a:t>. Machine learning and data analysis is supported through the MLLib libraries.</a:t>
            </a:r>
            <a:endParaRPr/>
          </a:p>
          <a:p>
            <a:pPr marL="0" marR="0" lvl="0" indent="0" algn="just" rtl="0">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177800" algn="just" rtl="0">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Sometimes, </a:t>
            </a:r>
            <a:r>
              <a:rPr lang="en-US" sz="2800" b="1">
                <a:solidFill>
                  <a:schemeClr val="dk1"/>
                </a:solidFill>
                <a:latin typeface="Calibri"/>
                <a:ea typeface="Calibri"/>
                <a:cs typeface="Calibri"/>
                <a:sym typeface="Calibri"/>
              </a:rPr>
              <a:t>after the initial exploration phase, the work of a data scientist will be productized or extended and tuned to become a production data processing application,</a:t>
            </a:r>
            <a:r>
              <a:rPr lang="en-US" sz="2800">
                <a:solidFill>
                  <a:schemeClr val="dk1"/>
                </a:solidFill>
                <a:latin typeface="Calibri"/>
                <a:ea typeface="Calibri"/>
                <a:cs typeface="Calibri"/>
                <a:sym typeface="Calibri"/>
              </a:rPr>
              <a:t> which itself is a component of a business application.</a:t>
            </a:r>
            <a:endParaRPr/>
          </a:p>
          <a:p>
            <a:pPr marL="0" marR="0" lvl="0" indent="0" algn="just" rtl="0">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177800" algn="just" rtl="0">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Often </a:t>
            </a:r>
            <a:r>
              <a:rPr lang="en-US" sz="2800" b="1">
                <a:solidFill>
                  <a:schemeClr val="dk1"/>
                </a:solidFill>
                <a:latin typeface="Calibri"/>
                <a:ea typeface="Calibri"/>
                <a:cs typeface="Calibri"/>
                <a:sym typeface="Calibri"/>
              </a:rPr>
              <a:t>it is a different person or team that leads the process of productizing the work of the data scientists, and that person is often an engineer.</a:t>
            </a:r>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6"/>
          <p:cNvSpPr/>
          <p:nvPr/>
        </p:nvSpPr>
        <p:spPr>
          <a:xfrm>
            <a:off x="152400" y="-64264"/>
            <a:ext cx="8610600" cy="6986528"/>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2800" b="1">
                <a:solidFill>
                  <a:schemeClr val="dk1"/>
                </a:solidFill>
                <a:latin typeface="Calibri"/>
                <a:ea typeface="Calibri"/>
                <a:cs typeface="Calibri"/>
                <a:sym typeface="Calibri"/>
              </a:rPr>
              <a:t>Data Processing Applications</a:t>
            </a:r>
            <a:endParaRPr/>
          </a:p>
          <a:p>
            <a:pPr marL="0" marR="0" lvl="0" indent="-177800" algn="just" rtl="0">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The other </a:t>
            </a:r>
            <a:r>
              <a:rPr lang="en-US" sz="2800" b="1">
                <a:solidFill>
                  <a:schemeClr val="dk1"/>
                </a:solidFill>
                <a:latin typeface="Calibri"/>
                <a:ea typeface="Calibri"/>
                <a:cs typeface="Calibri"/>
                <a:sym typeface="Calibri"/>
              </a:rPr>
              <a:t>main use case of Spark can be described in the context of the engineer persona</a:t>
            </a:r>
            <a:r>
              <a:rPr lang="en-US" sz="2800">
                <a:solidFill>
                  <a:schemeClr val="dk1"/>
                </a:solidFill>
                <a:latin typeface="Calibri"/>
                <a:ea typeface="Calibri"/>
                <a:cs typeface="Calibri"/>
                <a:sym typeface="Calibri"/>
              </a:rPr>
              <a:t>.</a:t>
            </a:r>
            <a:endParaRPr/>
          </a:p>
          <a:p>
            <a:pPr marL="0" marR="0" lvl="0" indent="0" algn="just" rtl="0">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177800" algn="just" rtl="0">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Engineers are  </a:t>
            </a:r>
            <a:r>
              <a:rPr lang="en-US" sz="2800" b="1">
                <a:solidFill>
                  <a:schemeClr val="dk1"/>
                </a:solidFill>
                <a:latin typeface="Calibri"/>
                <a:ea typeface="Calibri"/>
                <a:cs typeface="Calibri"/>
                <a:sym typeface="Calibri"/>
              </a:rPr>
              <a:t>large class of software developers who use Spark to build production data processing applications</a:t>
            </a:r>
            <a:r>
              <a:rPr lang="en-US" sz="2800">
                <a:solidFill>
                  <a:schemeClr val="dk1"/>
                </a:solidFill>
                <a:latin typeface="Calibri"/>
                <a:ea typeface="Calibri"/>
                <a:cs typeface="Calibri"/>
                <a:sym typeface="Calibri"/>
              </a:rPr>
              <a:t>.</a:t>
            </a:r>
            <a:endParaRPr/>
          </a:p>
          <a:p>
            <a:pPr marL="0" marR="0" lvl="0" indent="0" algn="just" rtl="0">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177800" algn="just" rtl="0">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For engineers, </a:t>
            </a:r>
            <a:r>
              <a:rPr lang="en-US" sz="2800" b="1">
                <a:solidFill>
                  <a:schemeClr val="dk1"/>
                </a:solidFill>
                <a:latin typeface="Calibri"/>
                <a:ea typeface="Calibri"/>
                <a:cs typeface="Calibri"/>
                <a:sym typeface="Calibri"/>
              </a:rPr>
              <a:t>Spark provides a simple way to parallelize these applications across clusters, and hides the complexity of distributed systems programming, network communication, and fault tolerance</a:t>
            </a:r>
            <a:r>
              <a:rPr lang="en-US" sz="2800">
                <a:solidFill>
                  <a:schemeClr val="dk1"/>
                </a:solidFill>
                <a:latin typeface="Calibri"/>
                <a:ea typeface="Calibri"/>
                <a:cs typeface="Calibri"/>
                <a:sym typeface="Calibri"/>
              </a:rPr>
              <a:t>. </a:t>
            </a:r>
            <a:endParaRPr/>
          </a:p>
          <a:p>
            <a:pPr marL="0" marR="0" lvl="0" indent="0" algn="just" rtl="0">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177800" algn="just" rtl="0">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The </a:t>
            </a:r>
            <a:r>
              <a:rPr lang="en-US" sz="2800" b="1">
                <a:solidFill>
                  <a:schemeClr val="dk1"/>
                </a:solidFill>
                <a:latin typeface="Calibri"/>
                <a:ea typeface="Calibri"/>
                <a:cs typeface="Calibri"/>
                <a:sym typeface="Calibri"/>
              </a:rPr>
              <a:t>system gives them enough control to monitor, inspect, and tune applications while allowing them to implement common tasks quickly</a:t>
            </a:r>
            <a:r>
              <a:rPr lang="en-US" sz="2000">
                <a:solidFill>
                  <a:schemeClr val="dk1"/>
                </a:solidFill>
                <a:latin typeface="Calibri"/>
                <a:ea typeface="Calibri"/>
                <a:cs typeface="Calibri"/>
                <a:sym typeface="Calibri"/>
              </a:rPr>
              <a:t>.</a:t>
            </a:r>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7"/>
          <p:cNvSpPr/>
          <p:nvPr/>
        </p:nvSpPr>
        <p:spPr>
          <a:xfrm>
            <a:off x="228600" y="304800"/>
            <a:ext cx="8458200" cy="507831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Storage Layers for Spark</a:t>
            </a:r>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152400" algn="just"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Spark can </a:t>
            </a:r>
            <a:r>
              <a:rPr lang="en-US" sz="2400" b="1">
                <a:solidFill>
                  <a:schemeClr val="dk1"/>
                </a:solidFill>
                <a:latin typeface="Calibri"/>
                <a:ea typeface="Calibri"/>
                <a:cs typeface="Calibri"/>
                <a:sym typeface="Calibri"/>
              </a:rPr>
              <a:t>create distributed datasets from any file stored in the Hadoop distributed filesystem</a:t>
            </a:r>
            <a:r>
              <a:rPr lang="en-US" sz="2400">
                <a:solidFill>
                  <a:schemeClr val="dk1"/>
                </a:solidFill>
                <a:latin typeface="Calibri"/>
                <a:ea typeface="Calibri"/>
                <a:cs typeface="Calibri"/>
                <a:sym typeface="Calibri"/>
              </a:rPr>
              <a:t> (HDFS) or other storage systems supported by the Hadoop APIs (including your local filesystem, Amazon S3, Cassandra, Hive, HBase, etc.). </a:t>
            </a:r>
            <a:endParaRPr/>
          </a:p>
          <a:p>
            <a:pPr marL="0" marR="0" lvl="0" indent="0" algn="just" rtl="0">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152400" algn="just"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It’s important to remember that Spark does not require Hadoop;</a:t>
            </a:r>
            <a:endParaRPr/>
          </a:p>
          <a:p>
            <a:pPr marL="0" marR="0" lvl="0" indent="0" algn="just" rtl="0">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152400" algn="just"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 It simply has support for storage systems implementing the Hadoop APIs. </a:t>
            </a:r>
            <a:endParaRPr/>
          </a:p>
          <a:p>
            <a:pPr marL="0" marR="0" lvl="0" indent="0" algn="just" rtl="0">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152400" algn="just"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Spark supports text files, SequenceFiles, Avro, Parquet, and any other Hadoop InputFormat.</a:t>
            </a:r>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8"/>
          <p:cNvSpPr/>
          <p:nvPr/>
        </p:nvSpPr>
        <p:spPr>
          <a:xfrm>
            <a:off x="457200" y="228600"/>
            <a:ext cx="286072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Compare Hadoop and Spark</a:t>
            </a:r>
            <a:endParaRPr sz="1800">
              <a:solidFill>
                <a:schemeClr val="dk1"/>
              </a:solidFill>
              <a:latin typeface="Calibri"/>
              <a:ea typeface="Calibri"/>
              <a:cs typeface="Calibri"/>
              <a:sym typeface="Calibri"/>
            </a:endParaRPr>
          </a:p>
        </p:txBody>
      </p:sp>
      <p:graphicFrame>
        <p:nvGraphicFramePr>
          <p:cNvPr id="164" name="Google Shape;164;p28"/>
          <p:cNvGraphicFramePr/>
          <p:nvPr/>
        </p:nvGraphicFramePr>
        <p:xfrm>
          <a:off x="1524000" y="1508760"/>
          <a:ext cx="6096000" cy="3840540"/>
        </p:xfrm>
        <a:graphic>
          <a:graphicData uri="http://schemas.openxmlformats.org/drawingml/2006/table">
            <a:tbl>
              <a:tblPr>
                <a:noFill/>
                <a:tableStyleId>{AD3A6BD7-E147-4E3C-8348-09CD7B600F68}</a:tableStyleId>
              </a:tblPr>
              <a:tblGrid>
                <a:gridCol w="1334625">
                  <a:extLst>
                    <a:ext uri="{9D8B030D-6E8A-4147-A177-3AD203B41FA5}">
                      <a16:colId xmlns:a16="http://schemas.microsoft.com/office/drawing/2014/main" xmlns="" val="20000"/>
                    </a:ext>
                  </a:extLst>
                </a:gridCol>
                <a:gridCol w="2344625">
                  <a:extLst>
                    <a:ext uri="{9D8B030D-6E8A-4147-A177-3AD203B41FA5}">
                      <a16:colId xmlns:a16="http://schemas.microsoft.com/office/drawing/2014/main" xmlns="" val="20001"/>
                    </a:ext>
                  </a:extLst>
                </a:gridCol>
                <a:gridCol w="2416750">
                  <a:extLst>
                    <a:ext uri="{9D8B030D-6E8A-4147-A177-3AD203B41FA5}">
                      <a16:colId xmlns:a16="http://schemas.microsoft.com/office/drawing/2014/main" xmlns="" val="20002"/>
                    </a:ext>
                  </a:extLst>
                </a:gridCol>
              </a:tblGrid>
              <a:tr h="190500">
                <a:tc>
                  <a:txBody>
                    <a:bodyPr/>
                    <a:lstStyle/>
                    <a:p>
                      <a:pPr marL="0" marR="0" lvl="0" indent="0" algn="l" rtl="0">
                        <a:spcBef>
                          <a:spcPts val="0"/>
                        </a:spcBef>
                        <a:spcAft>
                          <a:spcPts val="0"/>
                        </a:spcAft>
                        <a:buNone/>
                      </a:pPr>
                      <a:r>
                        <a:rPr lang="en-US" sz="1800" u="none" strike="noStrike" cap="none"/>
                        <a:t> </a:t>
                      </a:r>
                      <a:r>
                        <a:rPr lang="en-US" sz="1800" b="1" u="none" strike="noStrike" cap="none"/>
                        <a:t>Feature Criteria</a:t>
                      </a:r>
                      <a:endParaRPr sz="1800"/>
                    </a:p>
                  </a:txBody>
                  <a:tcPr marL="47625" marR="91450" marT="45725" marB="45725" anchor="ctr">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solidFill>
                      <a:srgbClr val="008DD9"/>
                    </a:solidFill>
                  </a:tcPr>
                </a:tc>
                <a:tc>
                  <a:txBody>
                    <a:bodyPr/>
                    <a:lstStyle/>
                    <a:p>
                      <a:pPr marL="0" marR="0" lvl="0" indent="0" algn="ctr" rtl="0">
                        <a:spcBef>
                          <a:spcPts val="0"/>
                        </a:spcBef>
                        <a:spcAft>
                          <a:spcPts val="0"/>
                        </a:spcAft>
                        <a:buNone/>
                      </a:pPr>
                      <a:r>
                        <a:rPr lang="en-US" sz="1800" b="1"/>
                        <a:t>Apache Spark</a:t>
                      </a:r>
                      <a:endParaRPr sz="1800"/>
                    </a:p>
                  </a:txBody>
                  <a:tcPr marL="47625" marR="91450" marT="45725" marB="45725" anchor="ctr">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solidFill>
                      <a:srgbClr val="008DD9"/>
                    </a:solidFill>
                  </a:tcPr>
                </a:tc>
                <a:tc>
                  <a:txBody>
                    <a:bodyPr/>
                    <a:lstStyle/>
                    <a:p>
                      <a:pPr marL="0" marR="0" lvl="0" indent="0" algn="l" rtl="0">
                        <a:spcBef>
                          <a:spcPts val="0"/>
                        </a:spcBef>
                        <a:spcAft>
                          <a:spcPts val="0"/>
                        </a:spcAft>
                        <a:buNone/>
                      </a:pPr>
                      <a:r>
                        <a:rPr lang="en-US" sz="1800" b="1"/>
                        <a:t>Hadoop</a:t>
                      </a:r>
                      <a:endParaRPr sz="1800"/>
                    </a:p>
                  </a:txBody>
                  <a:tcPr marL="47625" marR="91450" marT="45725" marB="45725" anchor="ctr">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solidFill>
                      <a:srgbClr val="008DD9"/>
                    </a:solidFill>
                  </a:tcPr>
                </a:tc>
                <a:extLst>
                  <a:ext uri="{0D108BD9-81ED-4DB2-BD59-A6C34878D82A}">
                    <a16:rowId xmlns:a16="http://schemas.microsoft.com/office/drawing/2014/main" xmlns="" val="10000"/>
                  </a:ext>
                </a:extLst>
              </a:tr>
              <a:tr h="228600">
                <a:tc>
                  <a:txBody>
                    <a:bodyPr/>
                    <a:lstStyle/>
                    <a:p>
                      <a:pPr marL="0" marR="0" lvl="0" indent="0" algn="ctr" rtl="0">
                        <a:spcBef>
                          <a:spcPts val="0"/>
                        </a:spcBef>
                        <a:spcAft>
                          <a:spcPts val="0"/>
                        </a:spcAft>
                        <a:buNone/>
                      </a:pPr>
                      <a:r>
                        <a:rPr lang="en-US" sz="1800" b="1"/>
                        <a:t>Speed</a:t>
                      </a:r>
                      <a:endParaRPr sz="1800"/>
                    </a:p>
                  </a:txBody>
                  <a:tcPr marL="47625" marR="91450" marT="45725" marB="45725" anchor="ctr">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800"/>
                        <a:t>100 times faster than Hadoop</a:t>
                      </a:r>
                      <a:endParaRPr/>
                    </a:p>
                  </a:txBody>
                  <a:tcPr marL="28575" marR="91450" marT="45725" marB="45725" anchor="ctr">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800"/>
                        <a:t>Decent speed</a:t>
                      </a:r>
                      <a:endParaRPr/>
                    </a:p>
                  </a:txBody>
                  <a:tcPr marL="28575" marR="91450" marT="45725" marB="45725" anchor="ctr">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solidFill>
                      <a:srgbClr val="FFFFFF"/>
                    </a:solidFill>
                  </a:tcPr>
                </a:tc>
                <a:extLst>
                  <a:ext uri="{0D108BD9-81ED-4DB2-BD59-A6C34878D82A}">
                    <a16:rowId xmlns:a16="http://schemas.microsoft.com/office/drawing/2014/main" xmlns="" val="10001"/>
                  </a:ext>
                </a:extLst>
              </a:tr>
              <a:tr h="361950">
                <a:tc>
                  <a:txBody>
                    <a:bodyPr/>
                    <a:lstStyle/>
                    <a:p>
                      <a:pPr marL="0" marR="0" lvl="0" indent="0" algn="ctr" rtl="0">
                        <a:spcBef>
                          <a:spcPts val="0"/>
                        </a:spcBef>
                        <a:spcAft>
                          <a:spcPts val="0"/>
                        </a:spcAft>
                        <a:buNone/>
                      </a:pPr>
                      <a:r>
                        <a:rPr lang="en-US" sz="1800" b="1"/>
                        <a:t>Processing</a:t>
                      </a:r>
                      <a:endParaRPr sz="1800"/>
                    </a:p>
                  </a:txBody>
                  <a:tcPr marL="47625" marR="91450" marT="45725" marB="45725" anchor="ctr">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800"/>
                        <a:t>Real-time &amp; Batch processing</a:t>
                      </a:r>
                      <a:endParaRPr/>
                    </a:p>
                  </a:txBody>
                  <a:tcPr marL="28575" marR="91450" marT="45725" marB="45725" anchor="ctr">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800"/>
                        <a:t>Batch processing only</a:t>
                      </a:r>
                      <a:endParaRPr/>
                    </a:p>
                  </a:txBody>
                  <a:tcPr marL="28575" marR="91450" marT="45725" marB="45725" anchor="ctr">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solidFill>
                      <a:srgbClr val="FFFFFF"/>
                    </a:solidFill>
                  </a:tcPr>
                </a:tc>
                <a:extLst>
                  <a:ext uri="{0D108BD9-81ED-4DB2-BD59-A6C34878D82A}">
                    <a16:rowId xmlns:a16="http://schemas.microsoft.com/office/drawing/2014/main" xmlns="" val="10002"/>
                  </a:ext>
                </a:extLst>
              </a:tr>
              <a:tr h="228600">
                <a:tc>
                  <a:txBody>
                    <a:bodyPr/>
                    <a:lstStyle/>
                    <a:p>
                      <a:pPr marL="0" marR="0" lvl="0" indent="0" algn="ctr" rtl="0">
                        <a:spcBef>
                          <a:spcPts val="0"/>
                        </a:spcBef>
                        <a:spcAft>
                          <a:spcPts val="0"/>
                        </a:spcAft>
                        <a:buNone/>
                      </a:pPr>
                      <a:r>
                        <a:rPr lang="en-US" sz="1800" b="1"/>
                        <a:t>Difficulty</a:t>
                      </a:r>
                      <a:endParaRPr sz="1800"/>
                    </a:p>
                  </a:txBody>
                  <a:tcPr marL="47625" marR="91450" marT="45725" marB="45725" anchor="ctr">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800"/>
                        <a:t>Easy because of high level modules</a:t>
                      </a:r>
                      <a:endParaRPr/>
                    </a:p>
                  </a:txBody>
                  <a:tcPr marL="28575" marR="91450" marT="45725" marB="45725" anchor="ctr">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800"/>
                        <a:t>Tough to learn</a:t>
                      </a:r>
                      <a:endParaRPr/>
                    </a:p>
                  </a:txBody>
                  <a:tcPr marL="28575" marR="91450" marT="45725" marB="45725" anchor="ctr">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solidFill>
                      <a:srgbClr val="FFFFFF"/>
                    </a:solidFill>
                  </a:tcPr>
                </a:tc>
                <a:extLst>
                  <a:ext uri="{0D108BD9-81ED-4DB2-BD59-A6C34878D82A}">
                    <a16:rowId xmlns:a16="http://schemas.microsoft.com/office/drawing/2014/main" xmlns="" val="10003"/>
                  </a:ext>
                </a:extLst>
              </a:tr>
              <a:tr h="228600">
                <a:tc>
                  <a:txBody>
                    <a:bodyPr/>
                    <a:lstStyle/>
                    <a:p>
                      <a:pPr marL="0" marR="0" lvl="0" indent="0" algn="ctr" rtl="0">
                        <a:spcBef>
                          <a:spcPts val="0"/>
                        </a:spcBef>
                        <a:spcAft>
                          <a:spcPts val="0"/>
                        </a:spcAft>
                        <a:buNone/>
                      </a:pPr>
                      <a:r>
                        <a:rPr lang="en-US" sz="1800" b="1"/>
                        <a:t>Recovery</a:t>
                      </a:r>
                      <a:endParaRPr sz="1800"/>
                    </a:p>
                  </a:txBody>
                  <a:tcPr marL="47625" marR="91450" marT="45725" marB="45725" anchor="ctr">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800"/>
                        <a:t>Allows recovery of partitions</a:t>
                      </a:r>
                      <a:endParaRPr/>
                    </a:p>
                  </a:txBody>
                  <a:tcPr marL="28575" marR="91450" marT="45725" marB="45725" anchor="ctr">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800"/>
                        <a:t>Fault-tolerant</a:t>
                      </a:r>
                      <a:endParaRPr/>
                    </a:p>
                  </a:txBody>
                  <a:tcPr marL="28575" marR="91450" marT="45725" marB="45725" anchor="ctr">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solidFill>
                      <a:srgbClr val="FFFFFF"/>
                    </a:solidFill>
                  </a:tcPr>
                </a:tc>
                <a:extLst>
                  <a:ext uri="{0D108BD9-81ED-4DB2-BD59-A6C34878D82A}">
                    <a16:rowId xmlns:a16="http://schemas.microsoft.com/office/drawing/2014/main" xmlns="" val="10004"/>
                  </a:ext>
                </a:extLst>
              </a:tr>
              <a:tr h="228600">
                <a:tc>
                  <a:txBody>
                    <a:bodyPr/>
                    <a:lstStyle/>
                    <a:p>
                      <a:pPr marL="0" marR="0" lvl="0" indent="0" algn="ctr" rtl="0">
                        <a:spcBef>
                          <a:spcPts val="0"/>
                        </a:spcBef>
                        <a:spcAft>
                          <a:spcPts val="0"/>
                        </a:spcAft>
                        <a:buNone/>
                      </a:pPr>
                      <a:r>
                        <a:rPr lang="en-US" sz="1800" b="1"/>
                        <a:t>Interactivity</a:t>
                      </a:r>
                      <a:endParaRPr sz="1800"/>
                    </a:p>
                  </a:txBody>
                  <a:tcPr marL="47625" marR="91450" marT="45725" marB="45725" anchor="ctr">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800"/>
                        <a:t>Has interactive modes</a:t>
                      </a:r>
                      <a:endParaRPr/>
                    </a:p>
                  </a:txBody>
                  <a:tcPr marL="28575" marR="91450" marT="45725" marB="45725" anchor="ctr">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800"/>
                        <a:t>No interactive mode except Pig &amp; Hive</a:t>
                      </a:r>
                      <a:endParaRPr/>
                    </a:p>
                  </a:txBody>
                  <a:tcPr marL="28575" marR="91450" marT="45725" marB="45725" anchor="ctr">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solidFill>
                      <a:srgbClr val="FFFFFF"/>
                    </a:solidFill>
                  </a:tcPr>
                </a:tc>
                <a:extLst>
                  <a:ext uri="{0D108BD9-81ED-4DB2-BD59-A6C34878D82A}">
                    <a16:rowId xmlns:a16="http://schemas.microsoft.com/office/drawing/2014/main" xmlns="" val="10005"/>
                  </a:ext>
                </a:extLst>
              </a:tr>
            </a:tbl>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9"/>
          <p:cNvSpPr txBox="1"/>
          <p:nvPr/>
        </p:nvSpPr>
        <p:spPr>
          <a:xfrm>
            <a:off x="152400" y="76200"/>
            <a:ext cx="7848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i="0" u="none" strike="noStrike">
                <a:solidFill>
                  <a:schemeClr val="dk1"/>
                </a:solidFill>
                <a:latin typeface="Arial"/>
                <a:ea typeface="Arial"/>
                <a:cs typeface="Arial"/>
                <a:sym typeface="Arial"/>
              </a:rPr>
              <a:t>Introduction to Spark’s Python and Scala Shells</a:t>
            </a:r>
            <a:endParaRPr sz="2800">
              <a:solidFill>
                <a:schemeClr val="dk1"/>
              </a:solidFill>
              <a:latin typeface="Calibri"/>
              <a:ea typeface="Calibri"/>
              <a:cs typeface="Calibri"/>
              <a:sym typeface="Calibri"/>
            </a:endParaRPr>
          </a:p>
        </p:txBody>
      </p:sp>
      <p:sp>
        <p:nvSpPr>
          <p:cNvPr id="170" name="Google Shape;170;p29"/>
          <p:cNvSpPr txBox="1"/>
          <p:nvPr/>
        </p:nvSpPr>
        <p:spPr>
          <a:xfrm>
            <a:off x="152400" y="599420"/>
            <a:ext cx="8839200" cy="6001643"/>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Spark comes with </a:t>
            </a:r>
            <a:r>
              <a:rPr lang="en-US" sz="2400" b="1">
                <a:solidFill>
                  <a:schemeClr val="dk1"/>
                </a:solidFill>
                <a:latin typeface="Calibri"/>
                <a:ea typeface="Calibri"/>
                <a:cs typeface="Calibri"/>
                <a:sym typeface="Calibri"/>
              </a:rPr>
              <a:t>interactive shells that enable ad hoc data analysis. </a:t>
            </a:r>
            <a:endParaRPr/>
          </a:p>
          <a:p>
            <a:pPr marL="342900" marR="0" lvl="0" indent="-190500" algn="just" rtl="0">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342900" marR="0" lvl="0" indent="-342900" algn="just" rtl="0">
              <a:spcBef>
                <a:spcPts val="0"/>
              </a:spcBef>
              <a:spcAft>
                <a:spcPts val="0"/>
              </a:spcAft>
              <a:buClr>
                <a:schemeClr val="dk1"/>
              </a:buClr>
              <a:buSzPts val="2400"/>
              <a:buFont typeface="Arial"/>
              <a:buChar char="•"/>
            </a:pPr>
            <a:r>
              <a:rPr lang="en-US" sz="2400" b="1">
                <a:solidFill>
                  <a:schemeClr val="dk1"/>
                </a:solidFill>
                <a:latin typeface="Calibri"/>
                <a:ea typeface="Calibri"/>
                <a:cs typeface="Calibri"/>
                <a:sym typeface="Calibri"/>
              </a:rPr>
              <a:t>Unlike most other shells</a:t>
            </a:r>
            <a:r>
              <a:rPr lang="en-US" sz="2400">
                <a:solidFill>
                  <a:schemeClr val="dk1"/>
                </a:solidFill>
                <a:latin typeface="Calibri"/>
                <a:ea typeface="Calibri"/>
                <a:cs typeface="Calibri"/>
                <a:sym typeface="Calibri"/>
              </a:rPr>
              <a:t>, however, </a:t>
            </a:r>
            <a:r>
              <a:rPr lang="en-US" sz="2400" b="1">
                <a:solidFill>
                  <a:schemeClr val="dk1"/>
                </a:solidFill>
                <a:latin typeface="Calibri"/>
                <a:ea typeface="Calibri"/>
                <a:cs typeface="Calibri"/>
                <a:sym typeface="Calibri"/>
              </a:rPr>
              <a:t>which let you manipulate data using the disk and memory on a single machine</a:t>
            </a:r>
            <a:r>
              <a:rPr lang="en-US" sz="2400">
                <a:solidFill>
                  <a:schemeClr val="dk1"/>
                </a:solidFill>
                <a:latin typeface="Calibri"/>
                <a:ea typeface="Calibri"/>
                <a:cs typeface="Calibri"/>
                <a:sym typeface="Calibri"/>
              </a:rPr>
              <a:t>, </a:t>
            </a:r>
            <a:r>
              <a:rPr lang="en-US" sz="2400" b="1">
                <a:solidFill>
                  <a:schemeClr val="dk1"/>
                </a:solidFill>
                <a:latin typeface="Calibri"/>
                <a:ea typeface="Calibri"/>
                <a:cs typeface="Calibri"/>
                <a:sym typeface="Calibri"/>
              </a:rPr>
              <a:t>Spark’s shells allow you to interact with data that is distributed on disk or in memory across many machines </a:t>
            </a:r>
            <a:endParaRPr/>
          </a:p>
          <a:p>
            <a:pPr marL="342900" marR="0" lvl="0" indent="-190500" algn="just" rtl="0">
              <a:spcBef>
                <a:spcPts val="0"/>
              </a:spcBef>
              <a:spcAft>
                <a:spcPts val="0"/>
              </a:spcAft>
              <a:buClr>
                <a:schemeClr val="dk1"/>
              </a:buClr>
              <a:buSzPts val="2400"/>
              <a:buFont typeface="Arial"/>
              <a:buNone/>
            </a:pPr>
            <a:endParaRPr sz="2400" b="1">
              <a:solidFill>
                <a:schemeClr val="dk1"/>
              </a:solidFill>
              <a:latin typeface="Calibri"/>
              <a:ea typeface="Calibri"/>
              <a:cs typeface="Calibri"/>
              <a:sym typeface="Calibri"/>
            </a:endParaRPr>
          </a:p>
          <a:p>
            <a:pPr marL="342900" marR="0" lvl="0" indent="-342900" algn="just"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Spark takes care of </a:t>
            </a:r>
            <a:r>
              <a:rPr lang="en-US" sz="2400" b="1">
                <a:solidFill>
                  <a:schemeClr val="dk1"/>
                </a:solidFill>
                <a:latin typeface="Calibri"/>
                <a:ea typeface="Calibri"/>
                <a:cs typeface="Calibri"/>
                <a:sym typeface="Calibri"/>
              </a:rPr>
              <a:t>automatically distributing this processing</a:t>
            </a:r>
            <a:r>
              <a:rPr lang="en-US" sz="2400">
                <a:solidFill>
                  <a:schemeClr val="dk1"/>
                </a:solidFill>
                <a:latin typeface="Calibri"/>
                <a:ea typeface="Calibri"/>
                <a:cs typeface="Calibri"/>
                <a:sym typeface="Calibri"/>
              </a:rPr>
              <a:t>.</a:t>
            </a:r>
            <a:endParaRPr/>
          </a:p>
          <a:p>
            <a:pPr marL="342900" marR="0" lvl="0" indent="-190500" algn="just" rtl="0">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342900" marR="0" lvl="0" indent="-342900" algn="just" rtl="0">
              <a:spcBef>
                <a:spcPts val="0"/>
              </a:spcBef>
              <a:spcAft>
                <a:spcPts val="0"/>
              </a:spcAft>
              <a:buClr>
                <a:schemeClr val="dk1"/>
              </a:buClr>
              <a:buSzPts val="2400"/>
              <a:buFont typeface="Arial"/>
              <a:buChar char="•"/>
            </a:pPr>
            <a:r>
              <a:rPr lang="en-US" sz="2400" b="1">
                <a:solidFill>
                  <a:schemeClr val="dk1"/>
                </a:solidFill>
                <a:latin typeface="Calibri"/>
                <a:ea typeface="Calibri"/>
                <a:cs typeface="Calibri"/>
                <a:sym typeface="Calibri"/>
              </a:rPr>
              <a:t>Because Spark can load data into memory </a:t>
            </a:r>
            <a:r>
              <a:rPr lang="en-US" sz="2400">
                <a:solidFill>
                  <a:schemeClr val="dk1"/>
                </a:solidFill>
                <a:latin typeface="Calibri"/>
                <a:ea typeface="Calibri"/>
                <a:cs typeface="Calibri"/>
                <a:sym typeface="Calibri"/>
              </a:rPr>
              <a:t>on the worker nodes, </a:t>
            </a:r>
            <a:r>
              <a:rPr lang="en-US" sz="2400" b="1">
                <a:solidFill>
                  <a:schemeClr val="dk1"/>
                </a:solidFill>
                <a:latin typeface="Calibri"/>
                <a:ea typeface="Calibri"/>
                <a:cs typeface="Calibri"/>
                <a:sym typeface="Calibri"/>
              </a:rPr>
              <a:t>many distributed computations can run in a few seconds</a:t>
            </a:r>
            <a:r>
              <a:rPr lang="en-US" sz="2400">
                <a:solidFill>
                  <a:schemeClr val="dk1"/>
                </a:solidFill>
                <a:latin typeface="Calibri"/>
                <a:ea typeface="Calibri"/>
                <a:cs typeface="Calibri"/>
                <a:sym typeface="Calibri"/>
              </a:rPr>
              <a:t> </a:t>
            </a:r>
            <a:endParaRPr/>
          </a:p>
          <a:p>
            <a:pPr marL="342900" marR="0" lvl="0" indent="-190500" algn="just" rtl="0">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342900" marR="0" lvl="0" indent="-342900" algn="just" rtl="0">
              <a:spcBef>
                <a:spcPts val="0"/>
              </a:spcBef>
              <a:spcAft>
                <a:spcPts val="0"/>
              </a:spcAft>
              <a:buClr>
                <a:schemeClr val="dk1"/>
              </a:buClr>
              <a:buSzPts val="2400"/>
              <a:buFont typeface="Arial"/>
              <a:buChar char="•"/>
            </a:pPr>
            <a:r>
              <a:rPr lang="en-US" sz="2400" b="1">
                <a:solidFill>
                  <a:schemeClr val="dk1"/>
                </a:solidFill>
                <a:latin typeface="Calibri"/>
                <a:ea typeface="Calibri"/>
                <a:cs typeface="Calibri"/>
                <a:sym typeface="Calibri"/>
              </a:rPr>
              <a:t>Spark provides both Python and Scala Shells</a:t>
            </a:r>
            <a:endParaRPr/>
          </a:p>
          <a:p>
            <a:pPr marL="342900" marR="0" lvl="0" indent="-190500" algn="just" rtl="0">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just" rtl="0">
              <a:spcBef>
                <a:spcPts val="0"/>
              </a:spcBef>
              <a:spcAft>
                <a:spcPts val="0"/>
              </a:spcAft>
              <a:buNone/>
            </a:pPr>
            <a:endParaRPr sz="24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0"/>
          <p:cNvSpPr txBox="1"/>
          <p:nvPr/>
        </p:nvSpPr>
        <p:spPr>
          <a:xfrm>
            <a:off x="76200" y="304800"/>
            <a:ext cx="8915400" cy="7017306"/>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The easiest way to </a:t>
            </a:r>
            <a:r>
              <a:rPr lang="en-US" sz="2400" b="1">
                <a:solidFill>
                  <a:schemeClr val="dk1"/>
                </a:solidFill>
                <a:latin typeface="Calibri"/>
                <a:ea typeface="Calibri"/>
                <a:cs typeface="Calibri"/>
                <a:sym typeface="Calibri"/>
              </a:rPr>
              <a:t>demonstrate the power of Spark’s shells is to start using one of them for some simple data analysis</a:t>
            </a:r>
            <a:endParaRPr/>
          </a:p>
          <a:p>
            <a:pPr marL="342900" marR="0" lvl="0" indent="-190500" algn="just" rtl="0">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342900" marR="0" lvl="0" indent="-342900" algn="just"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The </a:t>
            </a:r>
            <a:r>
              <a:rPr lang="en-US" sz="2400" b="1">
                <a:solidFill>
                  <a:schemeClr val="dk1"/>
                </a:solidFill>
                <a:latin typeface="Calibri"/>
                <a:ea typeface="Calibri"/>
                <a:cs typeface="Calibri"/>
                <a:sym typeface="Calibri"/>
              </a:rPr>
              <a:t>first step is to open up one of Spark’s shell</a:t>
            </a:r>
            <a:endParaRPr sz="2400" b="1">
              <a:solidFill>
                <a:schemeClr val="dk1"/>
              </a:solidFill>
              <a:latin typeface="Calibri"/>
              <a:ea typeface="Calibri"/>
              <a:cs typeface="Calibri"/>
              <a:sym typeface="Calibri"/>
            </a:endParaRPr>
          </a:p>
          <a:p>
            <a:pPr marL="0" marR="0" lvl="0" indent="0" algn="just" rtl="0">
              <a:spcBef>
                <a:spcPts val="0"/>
              </a:spcBef>
              <a:spcAft>
                <a:spcPts val="0"/>
              </a:spcAft>
              <a:buNone/>
            </a:pPr>
            <a:endParaRPr sz="2400" b="0" i="0" u="none" strike="noStrike">
              <a:solidFill>
                <a:schemeClr val="dk1"/>
              </a:solidFill>
              <a:latin typeface="Arial"/>
              <a:ea typeface="Arial"/>
              <a:cs typeface="Arial"/>
              <a:sym typeface="Arial"/>
            </a:endParaRPr>
          </a:p>
          <a:p>
            <a:pPr marL="342900" marR="0" lvl="0" indent="-342900" algn="just" rtl="0">
              <a:spcBef>
                <a:spcPts val="0"/>
              </a:spcBef>
              <a:spcAft>
                <a:spcPts val="0"/>
              </a:spcAft>
              <a:buClr>
                <a:schemeClr val="dk1"/>
              </a:buClr>
              <a:buSzPts val="2400"/>
              <a:buFont typeface="Arial"/>
              <a:buChar char="•"/>
            </a:pPr>
            <a:r>
              <a:rPr lang="en-US" sz="2400" b="0" i="0" u="none" strike="noStrike">
                <a:solidFill>
                  <a:schemeClr val="dk1"/>
                </a:solidFill>
                <a:latin typeface="Arial"/>
                <a:ea typeface="Arial"/>
                <a:cs typeface="Arial"/>
                <a:sym typeface="Arial"/>
              </a:rPr>
              <a:t>To open the Python version of the Spark shell, which we also refer to as the </a:t>
            </a:r>
            <a:r>
              <a:rPr lang="en-US" sz="2400" b="1" i="0" u="none" strike="noStrike">
                <a:solidFill>
                  <a:schemeClr val="dk1"/>
                </a:solidFill>
                <a:latin typeface="Arial"/>
                <a:ea typeface="Arial"/>
                <a:cs typeface="Arial"/>
                <a:sym typeface="Arial"/>
              </a:rPr>
              <a:t>PySpark Shell, go into your Spark directory and type: bin/pyspark</a:t>
            </a:r>
            <a:endParaRPr sz="2400" b="1" i="0" u="none" strike="noStrike">
              <a:solidFill>
                <a:schemeClr val="dk1"/>
              </a:solidFill>
              <a:latin typeface="Arial"/>
              <a:ea typeface="Arial"/>
              <a:cs typeface="Arial"/>
              <a:sym typeface="Arial"/>
            </a:endParaRPr>
          </a:p>
          <a:p>
            <a:pPr marL="342900" marR="0" lvl="0" indent="-190500" algn="just"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a:p>
            <a:pPr marL="342900" marR="0" lvl="0" indent="-342900" algn="just" rtl="0">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To open the </a:t>
            </a:r>
            <a:r>
              <a:rPr lang="en-US" sz="2400" b="1">
                <a:solidFill>
                  <a:schemeClr val="dk1"/>
                </a:solidFill>
                <a:latin typeface="Arial"/>
                <a:ea typeface="Arial"/>
                <a:cs typeface="Arial"/>
                <a:sym typeface="Arial"/>
              </a:rPr>
              <a:t>Scala version of the shell, typebin/spark-shell</a:t>
            </a:r>
            <a:endParaRPr/>
          </a:p>
          <a:p>
            <a:pPr marL="342900" marR="0" lvl="0" indent="-190500" algn="just"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a:p>
            <a:pPr marL="342900" marR="0" lvl="0" indent="-342900" algn="just"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In Spark, </a:t>
            </a:r>
            <a:r>
              <a:rPr lang="en-US" sz="2400" b="1">
                <a:solidFill>
                  <a:schemeClr val="dk1"/>
                </a:solidFill>
                <a:latin typeface="Calibri"/>
                <a:ea typeface="Calibri"/>
                <a:cs typeface="Calibri"/>
                <a:sym typeface="Calibri"/>
              </a:rPr>
              <a:t>we express our computation through operations on distributed collections that are automatically parallelized across the cluster. </a:t>
            </a:r>
            <a:endParaRPr/>
          </a:p>
          <a:p>
            <a:pPr marL="342900" marR="0" lvl="0" indent="-190500" algn="just" rtl="0">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342900" marR="0" lvl="0" indent="-342900" algn="just" rtl="0">
              <a:spcBef>
                <a:spcPts val="0"/>
              </a:spcBef>
              <a:spcAft>
                <a:spcPts val="0"/>
              </a:spcAft>
              <a:buClr>
                <a:schemeClr val="dk1"/>
              </a:buClr>
              <a:buSzPts val="2400"/>
              <a:buFont typeface="Arial"/>
              <a:buChar char="•"/>
            </a:pPr>
            <a:r>
              <a:rPr lang="en-US" sz="2400" b="1">
                <a:solidFill>
                  <a:schemeClr val="dk1"/>
                </a:solidFill>
                <a:latin typeface="Calibri"/>
                <a:ea typeface="Calibri"/>
                <a:cs typeface="Calibri"/>
                <a:sym typeface="Calibri"/>
              </a:rPr>
              <a:t>These collections are called resilient distributed datasets, or RDDs</a:t>
            </a:r>
            <a:r>
              <a:rPr lang="en-US" sz="2400">
                <a:solidFill>
                  <a:schemeClr val="dk1"/>
                </a:solidFill>
                <a:latin typeface="Calibri"/>
                <a:ea typeface="Calibri"/>
                <a:cs typeface="Calibri"/>
                <a:sym typeface="Calibri"/>
              </a:rPr>
              <a:t>.</a:t>
            </a:r>
            <a:endParaRPr/>
          </a:p>
          <a:p>
            <a:pPr marL="342900" marR="0" lvl="0" indent="-190500" algn="just"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a:p>
            <a:pPr marL="342900" marR="0" lvl="0" indent="-190500" algn="just"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1"/>
          <p:cNvSpPr txBox="1"/>
          <p:nvPr/>
        </p:nvSpPr>
        <p:spPr>
          <a:xfrm>
            <a:off x="152400" y="304800"/>
            <a:ext cx="8763000" cy="581693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dirty="0">
                <a:solidFill>
                  <a:schemeClr val="dk1"/>
                </a:solidFill>
                <a:latin typeface="Arial"/>
                <a:ea typeface="Arial"/>
                <a:cs typeface="Arial"/>
                <a:sym typeface="Arial"/>
              </a:rPr>
              <a:t>In Spark, </a:t>
            </a:r>
            <a:r>
              <a:rPr lang="en-US" sz="2400" b="1" dirty="0">
                <a:solidFill>
                  <a:schemeClr val="dk1"/>
                </a:solidFill>
                <a:latin typeface="Arial"/>
                <a:ea typeface="Arial"/>
                <a:cs typeface="Arial"/>
                <a:sym typeface="Arial"/>
              </a:rPr>
              <a:t>we express our computation through operations on distributed collections that are automatically parallelized across the cluster. </a:t>
            </a:r>
            <a:endParaRPr sz="1200"/>
          </a:p>
          <a:p>
            <a:pPr marL="0" marR="0" lvl="0" indent="0" algn="just" rtl="0">
              <a:spcBef>
                <a:spcPts val="0"/>
              </a:spcBef>
              <a:spcAft>
                <a:spcPts val="0"/>
              </a:spcAft>
              <a:buNone/>
            </a:pPr>
            <a:endParaRPr sz="2400">
              <a:solidFill>
                <a:schemeClr val="dk1"/>
              </a:solidFill>
              <a:latin typeface="Arial"/>
              <a:ea typeface="Arial"/>
              <a:cs typeface="Arial"/>
              <a:sym typeface="Arial"/>
            </a:endParaRPr>
          </a:p>
          <a:p>
            <a:pPr marL="0" marR="0" lvl="0" indent="0" algn="just" rtl="0">
              <a:spcBef>
                <a:spcPts val="0"/>
              </a:spcBef>
              <a:spcAft>
                <a:spcPts val="0"/>
              </a:spcAft>
              <a:buNone/>
            </a:pPr>
            <a:r>
              <a:rPr lang="en-US" sz="2400" b="1" dirty="0">
                <a:solidFill>
                  <a:schemeClr val="dk1"/>
                </a:solidFill>
                <a:latin typeface="Arial"/>
                <a:ea typeface="Arial"/>
                <a:cs typeface="Arial"/>
                <a:sym typeface="Arial"/>
              </a:rPr>
              <a:t>These collections are called resilient distributed datasets, or RDDs.</a:t>
            </a:r>
            <a:endParaRPr sz="1200"/>
          </a:p>
          <a:p>
            <a:pPr marL="0" marR="0" lvl="0" indent="0" algn="just" rtl="0">
              <a:spcBef>
                <a:spcPts val="0"/>
              </a:spcBef>
              <a:spcAft>
                <a:spcPts val="0"/>
              </a:spcAft>
              <a:buNone/>
            </a:pPr>
            <a:endParaRPr sz="2400">
              <a:solidFill>
                <a:schemeClr val="dk1"/>
              </a:solidFill>
              <a:latin typeface="Arial"/>
              <a:ea typeface="Arial"/>
              <a:cs typeface="Arial"/>
              <a:sym typeface="Arial"/>
            </a:endParaRPr>
          </a:p>
          <a:p>
            <a:pPr marL="0" marR="0" lvl="0" indent="0" algn="just" rtl="0">
              <a:spcBef>
                <a:spcPts val="0"/>
              </a:spcBef>
              <a:spcAft>
                <a:spcPts val="0"/>
              </a:spcAft>
              <a:buNone/>
            </a:pPr>
            <a:r>
              <a:rPr lang="en-US" sz="2400" dirty="0">
                <a:solidFill>
                  <a:schemeClr val="dk1"/>
                </a:solidFill>
                <a:latin typeface="Arial"/>
                <a:ea typeface="Arial"/>
                <a:cs typeface="Arial"/>
                <a:sym typeface="Arial"/>
              </a:rPr>
              <a:t>Example- Python line count</a:t>
            </a:r>
            <a:endParaRPr sz="1200"/>
          </a:p>
          <a:p>
            <a:pPr marL="0" marR="0" lvl="0" indent="0" algn="just" rtl="0">
              <a:spcBef>
                <a:spcPts val="0"/>
              </a:spcBef>
              <a:spcAft>
                <a:spcPts val="0"/>
              </a:spcAft>
              <a:buNone/>
            </a:pPr>
            <a:endParaRPr sz="2400">
              <a:solidFill>
                <a:schemeClr val="dk1"/>
              </a:solidFill>
              <a:latin typeface="Arial"/>
              <a:ea typeface="Arial"/>
              <a:cs typeface="Arial"/>
              <a:sym typeface="Arial"/>
            </a:endParaRPr>
          </a:p>
          <a:p>
            <a:pPr marL="0" marR="0" lvl="0" indent="0" algn="just" rtl="0">
              <a:spcBef>
                <a:spcPts val="0"/>
              </a:spcBef>
              <a:spcAft>
                <a:spcPts val="0"/>
              </a:spcAft>
              <a:buNone/>
            </a:pPr>
            <a:r>
              <a:rPr lang="en-US" sz="2400" dirty="0">
                <a:solidFill>
                  <a:schemeClr val="dk1"/>
                </a:solidFill>
                <a:latin typeface="Arial"/>
                <a:ea typeface="Arial"/>
                <a:cs typeface="Arial"/>
                <a:sym typeface="Arial"/>
              </a:rPr>
              <a:t>&gt;&gt;&gt; lines = </a:t>
            </a:r>
            <a:r>
              <a:rPr lang="en-US" sz="2400" dirty="0" err="1">
                <a:solidFill>
                  <a:schemeClr val="dk1"/>
                </a:solidFill>
                <a:latin typeface="Arial"/>
                <a:ea typeface="Arial"/>
                <a:cs typeface="Arial"/>
                <a:sym typeface="Arial"/>
              </a:rPr>
              <a:t>sc.textFile</a:t>
            </a:r>
            <a:r>
              <a:rPr lang="en-US" sz="2400" dirty="0">
                <a:solidFill>
                  <a:schemeClr val="dk1"/>
                </a:solidFill>
                <a:latin typeface="Arial"/>
                <a:ea typeface="Arial"/>
                <a:cs typeface="Arial"/>
                <a:sym typeface="Arial"/>
              </a:rPr>
              <a:t>(“README.md”) # Create an RDD called lines</a:t>
            </a:r>
            <a:endParaRPr sz="1200"/>
          </a:p>
          <a:p>
            <a:pPr marL="0" marR="0" lvl="0" indent="0" algn="just" rtl="0">
              <a:spcBef>
                <a:spcPts val="0"/>
              </a:spcBef>
              <a:spcAft>
                <a:spcPts val="0"/>
              </a:spcAft>
              <a:buNone/>
            </a:pPr>
            <a:r>
              <a:rPr lang="en-US" sz="2400" dirty="0">
                <a:solidFill>
                  <a:schemeClr val="dk1"/>
                </a:solidFill>
                <a:latin typeface="Arial"/>
                <a:ea typeface="Arial"/>
                <a:cs typeface="Arial"/>
                <a:sym typeface="Arial"/>
              </a:rPr>
              <a:t>&gt;&gt;&gt; </a:t>
            </a:r>
            <a:r>
              <a:rPr lang="en-US" sz="2400" dirty="0" err="1">
                <a:solidFill>
                  <a:schemeClr val="dk1"/>
                </a:solidFill>
                <a:latin typeface="Arial"/>
                <a:ea typeface="Arial"/>
                <a:cs typeface="Arial"/>
                <a:sym typeface="Arial"/>
              </a:rPr>
              <a:t>lines.count</a:t>
            </a:r>
            <a:r>
              <a:rPr lang="en-US" sz="2400" dirty="0">
                <a:solidFill>
                  <a:schemeClr val="dk1"/>
                </a:solidFill>
                <a:latin typeface="Arial"/>
                <a:ea typeface="Arial"/>
                <a:cs typeface="Arial"/>
                <a:sym typeface="Arial"/>
              </a:rPr>
              <a:t>() # Count the number of items in this RDD</a:t>
            </a:r>
            <a:endParaRPr sz="1200"/>
          </a:p>
          <a:p>
            <a:pPr marL="0" marR="0" lvl="0" indent="0" algn="just" rtl="0">
              <a:spcBef>
                <a:spcPts val="0"/>
              </a:spcBef>
              <a:spcAft>
                <a:spcPts val="0"/>
              </a:spcAft>
              <a:buNone/>
            </a:pPr>
            <a:r>
              <a:rPr lang="en-US" sz="2400" dirty="0">
                <a:solidFill>
                  <a:schemeClr val="dk1"/>
                </a:solidFill>
                <a:latin typeface="Arial"/>
                <a:ea typeface="Arial"/>
                <a:cs typeface="Arial"/>
                <a:sym typeface="Arial"/>
              </a:rPr>
              <a:t>127</a:t>
            </a:r>
            <a:endParaRPr sz="1200"/>
          </a:p>
          <a:p>
            <a:pPr marL="0" marR="0" lvl="0" indent="0" algn="just" rtl="0">
              <a:spcBef>
                <a:spcPts val="0"/>
              </a:spcBef>
              <a:spcAft>
                <a:spcPts val="0"/>
              </a:spcAft>
              <a:buNone/>
            </a:pPr>
            <a:r>
              <a:rPr lang="en-US" sz="2400" dirty="0">
                <a:solidFill>
                  <a:schemeClr val="dk1"/>
                </a:solidFill>
                <a:latin typeface="Arial"/>
                <a:ea typeface="Arial"/>
                <a:cs typeface="Arial"/>
                <a:sym typeface="Arial"/>
              </a:rPr>
              <a:t>&gt;&gt;&gt; </a:t>
            </a:r>
            <a:r>
              <a:rPr lang="en-US" sz="2400" dirty="0" err="1">
                <a:solidFill>
                  <a:schemeClr val="dk1"/>
                </a:solidFill>
                <a:latin typeface="Arial"/>
                <a:ea typeface="Arial"/>
                <a:cs typeface="Arial"/>
                <a:sym typeface="Arial"/>
              </a:rPr>
              <a:t>lines.first</a:t>
            </a:r>
            <a:r>
              <a:rPr lang="en-US" sz="2400" dirty="0">
                <a:solidFill>
                  <a:schemeClr val="dk1"/>
                </a:solidFill>
                <a:latin typeface="Arial"/>
                <a:ea typeface="Arial"/>
                <a:cs typeface="Arial"/>
                <a:sym typeface="Arial"/>
              </a:rPr>
              <a:t>() # First item in this RDD, i.e. first line of README.md</a:t>
            </a:r>
            <a:endParaRPr sz="2400">
              <a:solidFill>
                <a:schemeClr val="dk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4"/>
          <p:cNvSpPr txBox="1"/>
          <p:nvPr/>
        </p:nvSpPr>
        <p:spPr>
          <a:xfrm>
            <a:off x="304800" y="609600"/>
            <a:ext cx="8305800" cy="4801314"/>
          </a:xfrm>
          <a:prstGeom prst="rect">
            <a:avLst/>
          </a:prstGeom>
          <a:noFill/>
          <a:ln>
            <a:noFill/>
          </a:ln>
        </p:spPr>
        <p:txBody>
          <a:bodyPr spcFirstLastPara="1" wrap="square" lIns="91425" tIns="45700" rIns="91425" bIns="45700" anchor="t" anchorCtr="0">
            <a:spAutoFit/>
          </a:bodyPr>
          <a:lstStyle/>
          <a:p>
            <a:pPr marL="0" marR="0" lvl="0" indent="-152400" algn="just" rtl="0">
              <a:spcBef>
                <a:spcPts val="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On the generality side, </a:t>
            </a:r>
            <a:r>
              <a:rPr lang="en-US" sz="2400" b="1" i="0" u="none" strike="noStrike" cap="none">
                <a:solidFill>
                  <a:schemeClr val="dk1"/>
                </a:solidFill>
                <a:latin typeface="Calibri"/>
                <a:ea typeface="Calibri"/>
                <a:cs typeface="Calibri"/>
                <a:sym typeface="Calibri"/>
              </a:rPr>
              <a:t>Spark is designed to cover a wide range of workloads that previously required separate distributed systems, including batch applications, iterative algorithms, interactive queries, and streaming. </a:t>
            </a:r>
            <a:endParaRPr/>
          </a:p>
          <a:p>
            <a:pPr marL="0" marR="0" lvl="0" indent="0" algn="just" rtl="0">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152400" algn="just" rtl="0">
              <a:spcBef>
                <a:spcPts val="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By </a:t>
            </a:r>
            <a:r>
              <a:rPr lang="en-US" sz="2400" b="1" i="0" u="none" strike="noStrike" cap="none">
                <a:solidFill>
                  <a:schemeClr val="dk1"/>
                </a:solidFill>
                <a:latin typeface="Calibri"/>
                <a:ea typeface="Calibri"/>
                <a:cs typeface="Calibri"/>
                <a:sym typeface="Calibri"/>
              </a:rPr>
              <a:t>supporting these workloads in the same engine, Spark makes it easy and inexpensive to </a:t>
            </a:r>
            <a:r>
              <a:rPr lang="en-US" sz="2400" b="1" i="1" u="none" strike="noStrike" cap="none">
                <a:solidFill>
                  <a:schemeClr val="dk1"/>
                </a:solidFill>
                <a:latin typeface="Calibri"/>
                <a:ea typeface="Calibri"/>
                <a:cs typeface="Calibri"/>
                <a:sym typeface="Calibri"/>
              </a:rPr>
              <a:t>combine</a:t>
            </a:r>
            <a:r>
              <a:rPr lang="en-US" sz="2400" b="1" i="0" u="none" strike="noStrike" cap="none">
                <a:solidFill>
                  <a:schemeClr val="dk1"/>
                </a:solidFill>
                <a:latin typeface="Calibri"/>
                <a:ea typeface="Calibri"/>
                <a:cs typeface="Calibri"/>
                <a:sym typeface="Calibri"/>
              </a:rPr>
              <a:t> different processing types, which is often necessary in production data analysis pipelines</a:t>
            </a:r>
            <a:r>
              <a:rPr lang="en-US" sz="2400" b="0" i="0" u="none" strike="noStrike" cap="none">
                <a:solidFill>
                  <a:schemeClr val="dk1"/>
                </a:solidFill>
                <a:latin typeface="Calibri"/>
                <a:ea typeface="Calibri"/>
                <a:cs typeface="Calibri"/>
                <a:sym typeface="Calibri"/>
              </a:rPr>
              <a:t>. </a:t>
            </a:r>
            <a:endParaRPr/>
          </a:p>
          <a:p>
            <a:pPr marL="0" marR="0" lvl="0" indent="0" algn="just" rtl="0">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152400" algn="just" rtl="0">
              <a:spcBef>
                <a:spcPts val="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In addition, </a:t>
            </a:r>
            <a:r>
              <a:rPr lang="en-US" sz="2400" b="1" i="0" u="none" strike="noStrike" cap="none">
                <a:solidFill>
                  <a:schemeClr val="dk1"/>
                </a:solidFill>
                <a:latin typeface="Calibri"/>
                <a:ea typeface="Calibri"/>
                <a:cs typeface="Calibri"/>
                <a:sym typeface="Calibri"/>
              </a:rPr>
              <a:t>it reduces the management burden of maintaining separate tools.</a:t>
            </a:r>
            <a:endParaRPr/>
          </a:p>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2"/>
          <p:cNvSpPr txBox="1"/>
          <p:nvPr/>
        </p:nvSpPr>
        <p:spPr>
          <a:xfrm>
            <a:off x="342900" y="212735"/>
            <a:ext cx="8458200" cy="575538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0" u="none" strike="noStrike" dirty="0">
                <a:solidFill>
                  <a:srgbClr val="000000"/>
                </a:solidFill>
                <a:latin typeface="Arial"/>
                <a:ea typeface="Arial"/>
                <a:cs typeface="Arial"/>
                <a:sym typeface="Arial"/>
              </a:rPr>
              <a:t>Example </a:t>
            </a:r>
            <a:r>
              <a:rPr lang="en-US" sz="2400" b="1" dirty="0">
                <a:solidFill>
                  <a:srgbClr val="000000"/>
                </a:solidFill>
                <a:latin typeface="Arial"/>
                <a:ea typeface="Arial"/>
                <a:cs typeface="Arial"/>
                <a:sym typeface="Arial"/>
              </a:rPr>
              <a:t>-</a:t>
            </a:r>
            <a:r>
              <a:rPr lang="en-US" sz="2400" b="1" i="0" u="none" strike="noStrike" dirty="0">
                <a:solidFill>
                  <a:srgbClr val="000000"/>
                </a:solidFill>
                <a:latin typeface="Arial"/>
                <a:ea typeface="Arial"/>
                <a:cs typeface="Arial"/>
                <a:sym typeface="Arial"/>
              </a:rPr>
              <a:t> </a:t>
            </a:r>
            <a:r>
              <a:rPr lang="en-US" sz="2400" b="1" i="0" u="none" strike="noStrike" dirty="0" err="1">
                <a:solidFill>
                  <a:srgbClr val="000000"/>
                </a:solidFill>
                <a:latin typeface="Arial"/>
                <a:ea typeface="Arial"/>
                <a:cs typeface="Arial"/>
                <a:sym typeface="Arial"/>
              </a:rPr>
              <a:t>Scala</a:t>
            </a:r>
            <a:r>
              <a:rPr lang="en-US" sz="2400" b="1" i="0" u="none" strike="noStrike" dirty="0">
                <a:solidFill>
                  <a:srgbClr val="000000"/>
                </a:solidFill>
                <a:latin typeface="Arial"/>
                <a:ea typeface="Arial"/>
                <a:cs typeface="Arial"/>
                <a:sym typeface="Arial"/>
              </a:rPr>
              <a:t> line count</a:t>
            </a:r>
            <a:endParaRPr sz="1200"/>
          </a:p>
          <a:p>
            <a:pPr marL="0" marR="0" lvl="0" indent="0" algn="l" rtl="0">
              <a:spcBef>
                <a:spcPts val="0"/>
              </a:spcBef>
              <a:spcAft>
                <a:spcPts val="0"/>
              </a:spcAft>
              <a:buNone/>
            </a:pPr>
            <a:endParaRPr sz="2400" b="1" i="0" u="none" strike="noStrike">
              <a:solidFill>
                <a:srgbClr val="000000"/>
              </a:solidFill>
              <a:latin typeface="Arial"/>
              <a:ea typeface="Arial"/>
              <a:cs typeface="Arial"/>
              <a:sym typeface="Arial"/>
            </a:endParaRPr>
          </a:p>
          <a:p>
            <a:pPr marL="0" marR="0" lvl="0" indent="0" algn="l" rtl="0">
              <a:spcBef>
                <a:spcPts val="0"/>
              </a:spcBef>
              <a:spcAft>
                <a:spcPts val="0"/>
              </a:spcAft>
              <a:buNone/>
            </a:pPr>
            <a:r>
              <a:rPr lang="en-US" sz="1800" b="0" i="0" u="none" strike="noStrike" dirty="0" err="1">
                <a:solidFill>
                  <a:srgbClr val="000089"/>
                </a:solidFill>
                <a:latin typeface="Arial"/>
                <a:ea typeface="Arial"/>
                <a:cs typeface="Arial"/>
                <a:sym typeface="Arial"/>
              </a:rPr>
              <a:t>scala</a:t>
            </a:r>
            <a:r>
              <a:rPr lang="en-US" sz="1800" b="0" i="0" u="none" strike="noStrike" dirty="0">
                <a:solidFill>
                  <a:srgbClr val="000000"/>
                </a:solidFill>
                <a:latin typeface="Arial"/>
                <a:ea typeface="Arial"/>
                <a:cs typeface="Arial"/>
                <a:sym typeface="Arial"/>
              </a:rPr>
              <a:t>&gt; </a:t>
            </a:r>
            <a:r>
              <a:rPr lang="en-US" sz="1800" b="1" i="0" u="none" strike="noStrike" dirty="0" err="1">
                <a:solidFill>
                  <a:srgbClr val="00669A"/>
                </a:solidFill>
                <a:latin typeface="Arial"/>
                <a:ea typeface="Arial"/>
                <a:cs typeface="Arial"/>
                <a:sym typeface="Arial"/>
              </a:rPr>
              <a:t>val</a:t>
            </a:r>
            <a:r>
              <a:rPr lang="en-US" sz="1800" b="1" i="0" u="none" strike="noStrike" dirty="0">
                <a:solidFill>
                  <a:srgbClr val="00669A"/>
                </a:solidFill>
                <a:latin typeface="Arial"/>
                <a:ea typeface="Arial"/>
                <a:cs typeface="Arial"/>
                <a:sym typeface="Arial"/>
              </a:rPr>
              <a:t> </a:t>
            </a:r>
            <a:r>
              <a:rPr lang="en-US" sz="1800" b="0" i="0" u="none" strike="noStrike" dirty="0">
                <a:solidFill>
                  <a:srgbClr val="000089"/>
                </a:solidFill>
                <a:latin typeface="Arial"/>
                <a:ea typeface="Arial"/>
                <a:cs typeface="Arial"/>
                <a:sym typeface="Arial"/>
              </a:rPr>
              <a:t>lines </a:t>
            </a:r>
            <a:r>
              <a:rPr lang="en-US" sz="1800" b="1" i="0" u="none" strike="noStrike" dirty="0">
                <a:solidFill>
                  <a:srgbClr val="00669A"/>
                </a:solidFill>
                <a:latin typeface="Arial"/>
                <a:ea typeface="Arial"/>
                <a:cs typeface="Arial"/>
                <a:sym typeface="Arial"/>
              </a:rPr>
              <a:t>= </a:t>
            </a:r>
            <a:r>
              <a:rPr lang="en-US" sz="1800" b="0" i="0" u="none" strike="noStrike" dirty="0" err="1">
                <a:solidFill>
                  <a:srgbClr val="000089"/>
                </a:solidFill>
                <a:latin typeface="Arial"/>
                <a:ea typeface="Arial"/>
                <a:cs typeface="Arial"/>
                <a:sym typeface="Arial"/>
              </a:rPr>
              <a:t>sc</a:t>
            </a:r>
            <a:r>
              <a:rPr lang="en-US" sz="1800" b="0" i="0" u="none" strike="noStrike" dirty="0" err="1">
                <a:solidFill>
                  <a:srgbClr val="000000"/>
                </a:solidFill>
                <a:latin typeface="Arial"/>
                <a:ea typeface="Arial"/>
                <a:cs typeface="Arial"/>
                <a:sym typeface="Arial"/>
              </a:rPr>
              <a:t>.</a:t>
            </a:r>
            <a:r>
              <a:rPr lang="en-US" sz="1800" b="0" i="0" u="none" strike="noStrike" dirty="0" err="1">
                <a:solidFill>
                  <a:srgbClr val="000089"/>
                </a:solidFill>
                <a:latin typeface="Arial"/>
                <a:ea typeface="Arial"/>
                <a:cs typeface="Arial"/>
                <a:sym typeface="Arial"/>
              </a:rPr>
              <a:t>textFile</a:t>
            </a:r>
            <a:r>
              <a:rPr lang="en-US" sz="1800" b="0" i="0" u="none" strike="noStrike" dirty="0">
                <a:solidFill>
                  <a:srgbClr val="000000"/>
                </a:solidFill>
                <a:latin typeface="Arial"/>
                <a:ea typeface="Arial"/>
                <a:cs typeface="Arial"/>
                <a:sym typeface="Arial"/>
              </a:rPr>
              <a:t>(</a:t>
            </a:r>
            <a:r>
              <a:rPr lang="en-US" sz="1800" b="0" i="0" u="none" strike="noStrike" dirty="0">
                <a:solidFill>
                  <a:srgbClr val="CD3300"/>
                </a:solidFill>
                <a:latin typeface="Arial"/>
                <a:ea typeface="Arial"/>
                <a:cs typeface="Arial"/>
                <a:sym typeface="Arial"/>
              </a:rPr>
              <a:t>“README.md”</a:t>
            </a:r>
            <a:r>
              <a:rPr lang="en-US" sz="1800" b="0" i="0" u="none" strike="noStrike" dirty="0">
                <a:solidFill>
                  <a:srgbClr val="000000"/>
                </a:solidFill>
                <a:latin typeface="Arial"/>
                <a:ea typeface="Arial"/>
                <a:cs typeface="Arial"/>
                <a:sym typeface="Arial"/>
              </a:rPr>
              <a:t>) </a:t>
            </a:r>
            <a:r>
              <a:rPr lang="en-US" sz="1800" b="0" i="1" u="none" strike="noStrike" dirty="0">
                <a:solidFill>
                  <a:srgbClr val="35586C"/>
                </a:solidFill>
                <a:latin typeface="Oi"/>
                <a:ea typeface="Oi"/>
                <a:cs typeface="Oi"/>
                <a:sym typeface="Oi"/>
              </a:rPr>
              <a:t>// Create an RDD called lines</a:t>
            </a:r>
            <a:endParaRPr sz="1200"/>
          </a:p>
          <a:p>
            <a:pPr marL="0" marR="0" lvl="0" indent="0" algn="l" rtl="0">
              <a:spcBef>
                <a:spcPts val="0"/>
              </a:spcBef>
              <a:spcAft>
                <a:spcPts val="0"/>
              </a:spcAft>
              <a:buNone/>
            </a:pPr>
            <a:r>
              <a:rPr lang="en-US" sz="1800" b="0" i="0" u="none" strike="noStrike" dirty="0">
                <a:solidFill>
                  <a:srgbClr val="000089"/>
                </a:solidFill>
                <a:latin typeface="Arial"/>
                <a:ea typeface="Arial"/>
                <a:cs typeface="Arial"/>
                <a:sym typeface="Arial"/>
              </a:rPr>
              <a:t>lines</a:t>
            </a:r>
            <a:r>
              <a:rPr lang="en-US" sz="1800" b="1" i="0" u="none" strike="noStrike" dirty="0">
                <a:solidFill>
                  <a:srgbClr val="00669A"/>
                </a:solidFill>
                <a:latin typeface="Arial"/>
                <a:ea typeface="Arial"/>
                <a:cs typeface="Arial"/>
                <a:sym typeface="Arial"/>
              </a:rPr>
              <a:t>: </a:t>
            </a:r>
            <a:r>
              <a:rPr lang="en-US" sz="1800" b="1" i="0" u="none" strike="noStrike" dirty="0">
                <a:solidFill>
                  <a:srgbClr val="007789"/>
                </a:solidFill>
                <a:latin typeface="Arial"/>
                <a:ea typeface="Arial"/>
                <a:cs typeface="Arial"/>
                <a:sym typeface="Arial"/>
              </a:rPr>
              <a:t>spark.RDD</a:t>
            </a:r>
            <a:r>
              <a:rPr lang="en-US" sz="1800" b="0" i="0" u="none" strike="noStrike" dirty="0">
                <a:solidFill>
                  <a:srgbClr val="000000"/>
                </a:solidFill>
                <a:latin typeface="Arial"/>
                <a:ea typeface="Arial"/>
                <a:cs typeface="Arial"/>
                <a:sym typeface="Arial"/>
              </a:rPr>
              <a:t>[</a:t>
            </a:r>
            <a:r>
              <a:rPr lang="en-US" sz="1800" b="1" i="0" u="none" strike="noStrike" dirty="0">
                <a:solidFill>
                  <a:srgbClr val="007789"/>
                </a:solidFill>
                <a:latin typeface="Arial"/>
                <a:ea typeface="Arial"/>
                <a:cs typeface="Arial"/>
                <a:sym typeface="Arial"/>
              </a:rPr>
              <a:t>String</a:t>
            </a:r>
            <a:r>
              <a:rPr lang="en-US" sz="1800" b="0" i="0" u="none" strike="noStrike" dirty="0">
                <a:solidFill>
                  <a:srgbClr val="000000"/>
                </a:solidFill>
                <a:latin typeface="Arial"/>
                <a:ea typeface="Arial"/>
                <a:cs typeface="Arial"/>
                <a:sym typeface="Arial"/>
              </a:rPr>
              <a:t>] </a:t>
            </a:r>
            <a:r>
              <a:rPr lang="en-US" sz="1800" b="1" i="0" u="none" strike="noStrike" dirty="0">
                <a:solidFill>
                  <a:srgbClr val="00669A"/>
                </a:solidFill>
                <a:latin typeface="Arial"/>
                <a:ea typeface="Arial"/>
                <a:cs typeface="Arial"/>
                <a:sym typeface="Arial"/>
              </a:rPr>
              <a:t>= </a:t>
            </a:r>
            <a:r>
              <a:rPr lang="en-US" sz="1800" b="1" i="0" u="none" strike="noStrike" dirty="0" err="1">
                <a:solidFill>
                  <a:srgbClr val="00AB89"/>
                </a:solidFill>
                <a:latin typeface="Arial"/>
                <a:ea typeface="Arial"/>
                <a:cs typeface="Arial"/>
                <a:sym typeface="Arial"/>
              </a:rPr>
              <a:t>MappedRDD</a:t>
            </a:r>
            <a:r>
              <a:rPr lang="en-US" sz="1800" b="0" i="0" u="none" strike="noStrike" dirty="0">
                <a:solidFill>
                  <a:srgbClr val="000000"/>
                </a:solidFill>
                <a:latin typeface="Arial"/>
                <a:ea typeface="Arial"/>
                <a:cs typeface="Arial"/>
                <a:sym typeface="Arial"/>
              </a:rPr>
              <a:t>[</a:t>
            </a:r>
            <a:r>
              <a:rPr lang="en-US" sz="1800" b="1" i="0" u="none" strike="noStrike" dirty="0">
                <a:solidFill>
                  <a:srgbClr val="007789"/>
                </a:solidFill>
                <a:latin typeface="Arial"/>
                <a:ea typeface="Arial"/>
                <a:cs typeface="Arial"/>
                <a:sym typeface="Arial"/>
              </a:rPr>
              <a:t>…</a:t>
            </a:r>
            <a:r>
              <a:rPr lang="en-US" sz="1800" b="0" i="0" u="none" strike="noStrike" dirty="0">
                <a:solidFill>
                  <a:srgbClr val="000000"/>
                </a:solidFill>
                <a:latin typeface="Arial"/>
                <a:ea typeface="Arial"/>
                <a:cs typeface="Arial"/>
                <a:sym typeface="Arial"/>
              </a:rPr>
              <a:t>]</a:t>
            </a:r>
            <a:endParaRPr sz="1200"/>
          </a:p>
          <a:p>
            <a:pPr marL="0" marR="0" lvl="0" indent="0" algn="l" rtl="0">
              <a:spcBef>
                <a:spcPts val="0"/>
              </a:spcBef>
              <a:spcAft>
                <a:spcPts val="0"/>
              </a:spcAft>
              <a:buNone/>
            </a:pPr>
            <a:r>
              <a:rPr lang="en-US" sz="1800" b="0" i="0" u="none" strike="noStrike" dirty="0" err="1">
                <a:solidFill>
                  <a:srgbClr val="000089"/>
                </a:solidFill>
                <a:latin typeface="Arial"/>
                <a:ea typeface="Arial"/>
                <a:cs typeface="Arial"/>
                <a:sym typeface="Arial"/>
              </a:rPr>
              <a:t>scala</a:t>
            </a:r>
            <a:r>
              <a:rPr lang="en-US" sz="1800" b="0" i="0" u="none" strike="noStrike" dirty="0">
                <a:solidFill>
                  <a:srgbClr val="000000"/>
                </a:solidFill>
                <a:latin typeface="Arial"/>
                <a:ea typeface="Arial"/>
                <a:cs typeface="Arial"/>
                <a:sym typeface="Arial"/>
              </a:rPr>
              <a:t>&gt; </a:t>
            </a:r>
            <a:r>
              <a:rPr lang="en-US" sz="1800" b="0" i="0" u="none" strike="noStrike" dirty="0" err="1">
                <a:solidFill>
                  <a:srgbClr val="000089"/>
                </a:solidFill>
                <a:latin typeface="Arial"/>
                <a:ea typeface="Arial"/>
                <a:cs typeface="Arial"/>
                <a:sym typeface="Arial"/>
              </a:rPr>
              <a:t>lines</a:t>
            </a:r>
            <a:r>
              <a:rPr lang="en-US" sz="1800" b="0" i="0" u="none" strike="noStrike" dirty="0" err="1">
                <a:solidFill>
                  <a:srgbClr val="000000"/>
                </a:solidFill>
                <a:latin typeface="Arial"/>
                <a:ea typeface="Arial"/>
                <a:cs typeface="Arial"/>
                <a:sym typeface="Arial"/>
              </a:rPr>
              <a:t>.</a:t>
            </a:r>
            <a:r>
              <a:rPr lang="en-US" sz="1800" b="0" i="0" u="none" strike="noStrike" dirty="0" err="1">
                <a:solidFill>
                  <a:srgbClr val="000089"/>
                </a:solidFill>
                <a:latin typeface="Arial"/>
                <a:ea typeface="Arial"/>
                <a:cs typeface="Arial"/>
                <a:sym typeface="Arial"/>
              </a:rPr>
              <a:t>count</a:t>
            </a:r>
            <a:r>
              <a:rPr lang="en-US" sz="1800" b="0" i="0" u="none" strike="noStrike" dirty="0">
                <a:solidFill>
                  <a:srgbClr val="000000"/>
                </a:solidFill>
                <a:latin typeface="Arial"/>
                <a:ea typeface="Arial"/>
                <a:cs typeface="Arial"/>
                <a:sym typeface="Arial"/>
              </a:rPr>
              <a:t>() </a:t>
            </a:r>
            <a:r>
              <a:rPr lang="en-US" sz="1800" b="0" i="1" u="none" strike="noStrike" dirty="0">
                <a:solidFill>
                  <a:srgbClr val="35586C"/>
                </a:solidFill>
                <a:latin typeface="Oi"/>
                <a:ea typeface="Oi"/>
                <a:cs typeface="Oi"/>
                <a:sym typeface="Oi"/>
              </a:rPr>
              <a:t>// Count the number of items in this RDD</a:t>
            </a:r>
            <a:endParaRPr sz="1200"/>
          </a:p>
          <a:p>
            <a:pPr marL="0" marR="0" lvl="0" indent="0" algn="l" rtl="0">
              <a:spcBef>
                <a:spcPts val="0"/>
              </a:spcBef>
              <a:spcAft>
                <a:spcPts val="0"/>
              </a:spcAft>
              <a:buNone/>
            </a:pPr>
            <a:r>
              <a:rPr lang="en-US" sz="1800" b="0" i="0" u="none" strike="noStrike" dirty="0">
                <a:solidFill>
                  <a:srgbClr val="000089"/>
                </a:solidFill>
                <a:latin typeface="Arial"/>
                <a:ea typeface="Arial"/>
                <a:cs typeface="Arial"/>
                <a:sym typeface="Arial"/>
              </a:rPr>
              <a:t>res0</a:t>
            </a:r>
            <a:r>
              <a:rPr lang="en-US" sz="1800" b="1" i="0" u="none" strike="noStrike" dirty="0">
                <a:solidFill>
                  <a:srgbClr val="00669A"/>
                </a:solidFill>
                <a:latin typeface="Arial"/>
                <a:ea typeface="Arial"/>
                <a:cs typeface="Arial"/>
                <a:sym typeface="Arial"/>
              </a:rPr>
              <a:t>: </a:t>
            </a:r>
            <a:r>
              <a:rPr lang="en-US" sz="1800" b="1" i="0" u="none" strike="noStrike" dirty="0">
                <a:solidFill>
                  <a:srgbClr val="007789"/>
                </a:solidFill>
                <a:latin typeface="Arial"/>
                <a:ea typeface="Arial"/>
                <a:cs typeface="Arial"/>
                <a:sym typeface="Arial"/>
              </a:rPr>
              <a:t>Long </a:t>
            </a:r>
            <a:r>
              <a:rPr lang="en-US" sz="1800" b="0" i="0" u="none" strike="noStrike" dirty="0">
                <a:solidFill>
                  <a:srgbClr val="000000"/>
                </a:solidFill>
                <a:latin typeface="Arial"/>
                <a:ea typeface="Arial"/>
                <a:cs typeface="Arial"/>
                <a:sym typeface="Arial"/>
              </a:rPr>
              <a:t>= </a:t>
            </a:r>
            <a:r>
              <a:rPr lang="en-US" sz="1800" b="0" i="0" u="none" strike="noStrike" dirty="0">
                <a:solidFill>
                  <a:srgbClr val="FF6600"/>
                </a:solidFill>
                <a:latin typeface="Arial"/>
                <a:ea typeface="Arial"/>
                <a:cs typeface="Arial"/>
                <a:sym typeface="Arial"/>
              </a:rPr>
              <a:t>127</a:t>
            </a:r>
            <a:endParaRPr sz="1200"/>
          </a:p>
          <a:p>
            <a:pPr marL="0" marR="0" lvl="0" indent="0" algn="l" rtl="0">
              <a:spcBef>
                <a:spcPts val="0"/>
              </a:spcBef>
              <a:spcAft>
                <a:spcPts val="0"/>
              </a:spcAft>
              <a:buNone/>
            </a:pPr>
            <a:r>
              <a:rPr lang="en-US" sz="1800" b="0" i="0" u="none" strike="noStrike" dirty="0" err="1">
                <a:solidFill>
                  <a:srgbClr val="000089"/>
                </a:solidFill>
                <a:latin typeface="Arial"/>
                <a:ea typeface="Arial"/>
                <a:cs typeface="Arial"/>
                <a:sym typeface="Arial"/>
              </a:rPr>
              <a:t>scala</a:t>
            </a:r>
            <a:r>
              <a:rPr lang="en-US" sz="1800" b="0" i="0" u="none" strike="noStrike" dirty="0">
                <a:solidFill>
                  <a:srgbClr val="000000"/>
                </a:solidFill>
                <a:latin typeface="Arial"/>
                <a:ea typeface="Arial"/>
                <a:cs typeface="Arial"/>
                <a:sym typeface="Arial"/>
              </a:rPr>
              <a:t>&gt; </a:t>
            </a:r>
            <a:r>
              <a:rPr lang="en-US" sz="1800" b="0" i="0" u="none" strike="noStrike" dirty="0" err="1">
                <a:solidFill>
                  <a:srgbClr val="000089"/>
                </a:solidFill>
                <a:latin typeface="Arial"/>
                <a:ea typeface="Arial"/>
                <a:cs typeface="Arial"/>
                <a:sym typeface="Arial"/>
              </a:rPr>
              <a:t>lines</a:t>
            </a:r>
            <a:r>
              <a:rPr lang="en-US" sz="1800" b="0" i="0" u="none" strike="noStrike" dirty="0" err="1">
                <a:solidFill>
                  <a:srgbClr val="000000"/>
                </a:solidFill>
                <a:latin typeface="Arial"/>
                <a:ea typeface="Arial"/>
                <a:cs typeface="Arial"/>
                <a:sym typeface="Arial"/>
              </a:rPr>
              <a:t>.</a:t>
            </a:r>
            <a:r>
              <a:rPr lang="en-US" sz="1800" b="0" i="0" u="none" strike="noStrike" dirty="0" err="1">
                <a:solidFill>
                  <a:srgbClr val="000089"/>
                </a:solidFill>
                <a:latin typeface="Arial"/>
                <a:ea typeface="Arial"/>
                <a:cs typeface="Arial"/>
                <a:sym typeface="Arial"/>
              </a:rPr>
              <a:t>first</a:t>
            </a:r>
            <a:r>
              <a:rPr lang="en-US" sz="1800" b="0" i="0" u="none" strike="noStrike" dirty="0">
                <a:solidFill>
                  <a:srgbClr val="000000"/>
                </a:solidFill>
                <a:latin typeface="Arial"/>
                <a:ea typeface="Arial"/>
                <a:cs typeface="Arial"/>
                <a:sym typeface="Arial"/>
              </a:rPr>
              <a:t>() </a:t>
            </a:r>
            <a:r>
              <a:rPr lang="en-US" sz="1800" b="0" i="1" u="none" strike="noStrike" dirty="0">
                <a:solidFill>
                  <a:srgbClr val="35586C"/>
                </a:solidFill>
                <a:latin typeface="Oi"/>
                <a:ea typeface="Oi"/>
                <a:cs typeface="Oi"/>
                <a:sym typeface="Oi"/>
              </a:rPr>
              <a:t>// First item in this RDD, i.e. first line of README.md</a:t>
            </a:r>
            <a:endParaRPr sz="1200"/>
          </a:p>
          <a:p>
            <a:pPr marL="0" marR="0" lvl="0" indent="0" algn="l" rtl="0">
              <a:spcBef>
                <a:spcPts val="0"/>
              </a:spcBef>
              <a:spcAft>
                <a:spcPts val="0"/>
              </a:spcAft>
              <a:buNone/>
            </a:pPr>
            <a:r>
              <a:rPr lang="en-US" sz="1800" b="0" i="0" u="none" strike="noStrike" dirty="0">
                <a:solidFill>
                  <a:srgbClr val="000089"/>
                </a:solidFill>
                <a:latin typeface="Arial"/>
                <a:ea typeface="Arial"/>
                <a:cs typeface="Arial"/>
                <a:sym typeface="Arial"/>
              </a:rPr>
              <a:t>res1</a:t>
            </a:r>
            <a:r>
              <a:rPr lang="en-US" sz="1800" b="1" i="0" u="none" strike="noStrike" dirty="0">
                <a:solidFill>
                  <a:srgbClr val="00669A"/>
                </a:solidFill>
                <a:latin typeface="Arial"/>
                <a:ea typeface="Arial"/>
                <a:cs typeface="Arial"/>
                <a:sym typeface="Arial"/>
              </a:rPr>
              <a:t>: </a:t>
            </a:r>
            <a:r>
              <a:rPr lang="en-US" sz="1800" b="1" i="0" u="none" strike="noStrike" dirty="0">
                <a:solidFill>
                  <a:srgbClr val="007789"/>
                </a:solidFill>
                <a:latin typeface="Arial"/>
                <a:ea typeface="Arial"/>
                <a:cs typeface="Arial"/>
                <a:sym typeface="Arial"/>
              </a:rPr>
              <a:t>String </a:t>
            </a:r>
            <a:r>
              <a:rPr lang="en-US" sz="1800" b="0" i="0" u="none" strike="noStrike" dirty="0">
                <a:solidFill>
                  <a:srgbClr val="000000"/>
                </a:solidFill>
                <a:latin typeface="Arial"/>
                <a:ea typeface="Arial"/>
                <a:cs typeface="Arial"/>
                <a:sym typeface="Arial"/>
              </a:rPr>
              <a:t>= </a:t>
            </a:r>
            <a:r>
              <a:rPr lang="en-US" sz="1800" b="1" i="0" u="none" strike="noStrike" dirty="0">
                <a:solidFill>
                  <a:srgbClr val="00669A"/>
                </a:solidFill>
                <a:latin typeface="Arial"/>
                <a:ea typeface="Arial"/>
                <a:cs typeface="Arial"/>
                <a:sym typeface="Arial"/>
              </a:rPr>
              <a:t># </a:t>
            </a:r>
            <a:r>
              <a:rPr lang="en-US" sz="1800" b="1" i="0" u="none" strike="noStrike" dirty="0">
                <a:solidFill>
                  <a:srgbClr val="00AB89"/>
                </a:solidFill>
                <a:latin typeface="Arial"/>
                <a:ea typeface="Arial"/>
                <a:cs typeface="Arial"/>
                <a:sym typeface="Arial"/>
              </a:rPr>
              <a:t>Apache Spark</a:t>
            </a:r>
            <a:endParaRPr sz="1200"/>
          </a:p>
          <a:p>
            <a:pPr marL="0" marR="0" lvl="0" indent="0" algn="l" rtl="0">
              <a:spcBef>
                <a:spcPts val="0"/>
              </a:spcBef>
              <a:spcAft>
                <a:spcPts val="0"/>
              </a:spcAft>
              <a:buNone/>
            </a:pPr>
            <a:endParaRPr sz="1800" b="1" i="0" u="none" strike="noStrike">
              <a:solidFill>
                <a:srgbClr val="00AB89"/>
              </a:solidFill>
              <a:latin typeface="Arial"/>
              <a:ea typeface="Arial"/>
              <a:cs typeface="Arial"/>
              <a:sym typeface="Arial"/>
            </a:endParaRPr>
          </a:p>
          <a:p>
            <a:pPr marL="0" marR="0" lvl="0" indent="0" algn="just" rtl="0">
              <a:spcBef>
                <a:spcPts val="0"/>
              </a:spcBef>
              <a:spcAft>
                <a:spcPts val="0"/>
              </a:spcAft>
              <a:buNone/>
            </a:pPr>
            <a:r>
              <a:rPr lang="en-US" sz="2000" dirty="0">
                <a:solidFill>
                  <a:schemeClr val="dk1"/>
                </a:solidFill>
                <a:latin typeface="Calibri"/>
                <a:ea typeface="Calibri"/>
                <a:cs typeface="Calibri"/>
                <a:sym typeface="Calibri"/>
              </a:rPr>
              <a:t>At a high level, every </a:t>
            </a:r>
            <a:r>
              <a:rPr lang="en-US" sz="2000" b="1" dirty="0">
                <a:solidFill>
                  <a:schemeClr val="dk1"/>
                </a:solidFill>
                <a:latin typeface="Calibri"/>
                <a:ea typeface="Calibri"/>
                <a:cs typeface="Calibri"/>
                <a:sym typeface="Calibri"/>
              </a:rPr>
              <a:t>Spark application consists of a driver program that launches various parallel operations on a cluster. </a:t>
            </a:r>
            <a:endParaRPr sz="1200"/>
          </a:p>
          <a:p>
            <a:pPr marL="0" marR="0" lvl="0" indent="0" algn="just" rtl="0">
              <a:spcBef>
                <a:spcPts val="0"/>
              </a:spcBef>
              <a:spcAft>
                <a:spcPts val="0"/>
              </a:spcAft>
              <a:buNone/>
            </a:pPr>
            <a:endParaRPr sz="2000">
              <a:solidFill>
                <a:schemeClr val="dk1"/>
              </a:solidFill>
              <a:latin typeface="Calibri"/>
              <a:ea typeface="Calibri"/>
              <a:cs typeface="Calibri"/>
              <a:sym typeface="Calibri"/>
            </a:endParaRPr>
          </a:p>
          <a:p>
            <a:pPr marL="0" marR="0" lvl="0" indent="0" algn="just" rtl="0">
              <a:spcBef>
                <a:spcPts val="0"/>
              </a:spcBef>
              <a:spcAft>
                <a:spcPts val="0"/>
              </a:spcAft>
              <a:buNone/>
            </a:pPr>
            <a:r>
              <a:rPr lang="en-US" sz="2000" dirty="0">
                <a:solidFill>
                  <a:schemeClr val="dk1"/>
                </a:solidFill>
                <a:latin typeface="Calibri"/>
                <a:ea typeface="Calibri"/>
                <a:cs typeface="Calibri"/>
                <a:sym typeface="Calibri"/>
              </a:rPr>
              <a:t>The </a:t>
            </a:r>
            <a:r>
              <a:rPr lang="en-US" sz="2000" b="1" dirty="0">
                <a:solidFill>
                  <a:schemeClr val="dk1"/>
                </a:solidFill>
                <a:latin typeface="Calibri"/>
                <a:ea typeface="Calibri"/>
                <a:cs typeface="Calibri"/>
                <a:sym typeface="Calibri"/>
              </a:rPr>
              <a:t>driver program contains your application’s main function and defines distributed datasets on the cluster, then applies operations to them.</a:t>
            </a:r>
            <a:endParaRPr sz="1200"/>
          </a:p>
          <a:p>
            <a:pPr marL="0" marR="0" lvl="0" indent="0" algn="just" rtl="0">
              <a:spcBef>
                <a:spcPts val="0"/>
              </a:spcBef>
              <a:spcAft>
                <a:spcPts val="0"/>
              </a:spcAft>
              <a:buNone/>
            </a:pPr>
            <a:r>
              <a:rPr lang="en-US" sz="2000" dirty="0">
                <a:solidFill>
                  <a:schemeClr val="dk1"/>
                </a:solidFill>
                <a:latin typeface="Calibri"/>
                <a:ea typeface="Calibri"/>
                <a:cs typeface="Calibri"/>
                <a:sym typeface="Calibri"/>
              </a:rPr>
              <a:t> In the preceding examples</a:t>
            </a:r>
            <a:r>
              <a:rPr lang="en-US" sz="2000" b="1" dirty="0">
                <a:solidFill>
                  <a:schemeClr val="dk1"/>
                </a:solidFill>
                <a:latin typeface="Calibri"/>
                <a:ea typeface="Calibri"/>
                <a:cs typeface="Calibri"/>
                <a:sym typeface="Calibri"/>
              </a:rPr>
              <a:t>, the driver program was the Spark shell itself, and you could just type in the operations you wanted to run</a:t>
            </a:r>
            <a:r>
              <a:rPr lang="en-US" sz="1600" b="1" dirty="0">
                <a:solidFill>
                  <a:schemeClr val="dk1"/>
                </a:solidFill>
                <a:latin typeface="Calibri"/>
                <a:ea typeface="Calibri"/>
                <a:cs typeface="Calibri"/>
                <a:sym typeface="Calibri"/>
              </a:rPr>
              <a:t>.</a:t>
            </a:r>
            <a:endParaRPr sz="1600" b="1">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3"/>
          <p:cNvSpPr txBox="1"/>
          <p:nvPr/>
        </p:nvSpPr>
        <p:spPr>
          <a:xfrm>
            <a:off x="114300" y="0"/>
            <a:ext cx="8915400" cy="71095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Driver programs access Spark through a object, which represents a </a:t>
            </a:r>
            <a:r>
              <a:rPr lang="en-US" sz="2400" b="1" dirty="0" err="1">
                <a:solidFill>
                  <a:schemeClr val="dk1"/>
                </a:solidFill>
                <a:latin typeface="Calibri"/>
                <a:ea typeface="Calibri"/>
                <a:cs typeface="Calibri"/>
                <a:sym typeface="Calibri"/>
              </a:rPr>
              <a:t>SparkContext</a:t>
            </a:r>
            <a:r>
              <a:rPr lang="en-US" sz="2400" b="1" dirty="0">
                <a:solidFill>
                  <a:schemeClr val="dk1"/>
                </a:solidFill>
                <a:latin typeface="Calibri"/>
                <a:ea typeface="Calibri"/>
                <a:cs typeface="Calibri"/>
                <a:sym typeface="Calibri"/>
              </a:rPr>
              <a:t> connection to a computing cluster.</a:t>
            </a:r>
            <a:r>
              <a:rPr lang="en-US" sz="2400" dirty="0">
                <a:solidFill>
                  <a:schemeClr val="dk1"/>
                </a:solidFill>
                <a:latin typeface="Calibri"/>
                <a:ea typeface="Calibri"/>
                <a:cs typeface="Calibri"/>
                <a:sym typeface="Calibri"/>
              </a:rPr>
              <a:t> </a:t>
            </a:r>
            <a:endParaRPr sz="1200"/>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In the shell, </a:t>
            </a:r>
            <a:r>
              <a:rPr lang="en-US" sz="2400" b="1" dirty="0">
                <a:solidFill>
                  <a:schemeClr val="dk1"/>
                </a:solidFill>
                <a:latin typeface="Calibri"/>
                <a:ea typeface="Calibri"/>
                <a:cs typeface="Calibri"/>
                <a:sym typeface="Calibri"/>
              </a:rPr>
              <a:t>a </a:t>
            </a:r>
            <a:r>
              <a:rPr lang="en-US" sz="2400" b="1" dirty="0" err="1">
                <a:solidFill>
                  <a:schemeClr val="dk1"/>
                </a:solidFill>
                <a:latin typeface="Calibri"/>
                <a:ea typeface="Calibri"/>
                <a:cs typeface="Calibri"/>
                <a:sym typeface="Calibri"/>
              </a:rPr>
              <a:t>SparkContext</a:t>
            </a:r>
            <a:r>
              <a:rPr lang="en-US" sz="2400" b="1" dirty="0">
                <a:solidFill>
                  <a:schemeClr val="dk1"/>
                </a:solidFill>
                <a:latin typeface="Calibri"/>
                <a:ea typeface="Calibri"/>
                <a:cs typeface="Calibri"/>
                <a:sym typeface="Calibri"/>
              </a:rPr>
              <a:t> is automatically created for you as the variable called sc</a:t>
            </a:r>
            <a:r>
              <a:rPr lang="en-US" sz="2400" dirty="0">
                <a:solidFill>
                  <a:schemeClr val="dk1"/>
                </a:solidFill>
                <a:latin typeface="Calibri"/>
                <a:ea typeface="Calibri"/>
                <a:cs typeface="Calibri"/>
                <a:sym typeface="Calibri"/>
              </a:rPr>
              <a:t>.</a:t>
            </a:r>
            <a:endParaRPr sz="1200"/>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Once you </a:t>
            </a:r>
            <a:r>
              <a:rPr lang="en-US" sz="2400" b="1" dirty="0">
                <a:solidFill>
                  <a:schemeClr val="dk1"/>
                </a:solidFill>
                <a:latin typeface="Calibri"/>
                <a:ea typeface="Calibri"/>
                <a:cs typeface="Calibri"/>
                <a:sym typeface="Calibri"/>
              </a:rPr>
              <a:t>have a </a:t>
            </a:r>
            <a:r>
              <a:rPr lang="en-US" sz="2400" b="1" dirty="0" err="1">
                <a:solidFill>
                  <a:schemeClr val="dk1"/>
                </a:solidFill>
                <a:latin typeface="Calibri"/>
                <a:ea typeface="Calibri"/>
                <a:cs typeface="Calibri"/>
                <a:sym typeface="Calibri"/>
              </a:rPr>
              <a:t>SparkContext</a:t>
            </a:r>
            <a:r>
              <a:rPr lang="en-US" sz="2400" b="1" dirty="0">
                <a:solidFill>
                  <a:schemeClr val="dk1"/>
                </a:solidFill>
                <a:latin typeface="Calibri"/>
                <a:ea typeface="Calibri"/>
                <a:cs typeface="Calibri"/>
                <a:sym typeface="Calibri"/>
              </a:rPr>
              <a:t>, you can use it to build RDDs.</a:t>
            </a:r>
            <a:endParaRPr sz="1200"/>
          </a:p>
          <a:p>
            <a:pPr marL="0" marR="0" lvl="0" indent="0" algn="l" rtl="0">
              <a:spcBef>
                <a:spcPts val="0"/>
              </a:spcBef>
              <a:spcAft>
                <a:spcPts val="0"/>
              </a:spcAft>
              <a:buNone/>
            </a:pPr>
            <a:r>
              <a:rPr lang="en-US" sz="2400" b="0" i="0" u="none" strike="noStrike" dirty="0">
                <a:solidFill>
                  <a:srgbClr val="000000"/>
                </a:solidFill>
                <a:latin typeface="Arial"/>
                <a:ea typeface="Arial"/>
                <a:cs typeface="Arial"/>
                <a:sym typeface="Arial"/>
              </a:rPr>
              <a:t>In Examples </a:t>
            </a:r>
            <a:r>
              <a:rPr lang="en-US" sz="2400" b="0" i="0" u="none" strike="noStrike" dirty="0">
                <a:solidFill>
                  <a:srgbClr val="0000EF"/>
                </a:solidFill>
                <a:latin typeface="Arial"/>
                <a:ea typeface="Arial"/>
                <a:cs typeface="Arial"/>
                <a:sym typeface="Arial"/>
              </a:rPr>
              <a:t>2-1 </a:t>
            </a:r>
            <a:r>
              <a:rPr lang="en-US" sz="2400" b="0" i="0" u="none" strike="noStrike" dirty="0">
                <a:solidFill>
                  <a:srgbClr val="000000"/>
                </a:solidFill>
                <a:latin typeface="Arial"/>
                <a:ea typeface="Arial"/>
                <a:cs typeface="Arial"/>
                <a:sym typeface="Arial"/>
              </a:rPr>
              <a:t>and </a:t>
            </a:r>
            <a:r>
              <a:rPr lang="en-US" sz="2400" b="0" i="0" u="none" strike="noStrike" dirty="0">
                <a:solidFill>
                  <a:srgbClr val="0000EF"/>
                </a:solidFill>
                <a:latin typeface="Arial"/>
                <a:ea typeface="Arial"/>
                <a:cs typeface="Arial"/>
                <a:sym typeface="Arial"/>
              </a:rPr>
              <a:t>2-2</a:t>
            </a:r>
            <a:r>
              <a:rPr lang="en-US" sz="2400" b="0" i="0" u="none" strike="noStrike" dirty="0">
                <a:solidFill>
                  <a:srgbClr val="000000"/>
                </a:solidFill>
                <a:latin typeface="Arial"/>
                <a:ea typeface="Arial"/>
                <a:cs typeface="Arial"/>
                <a:sym typeface="Arial"/>
              </a:rPr>
              <a:t>,</a:t>
            </a:r>
            <a:endParaRPr sz="1200"/>
          </a:p>
          <a:p>
            <a:pPr marL="0" marR="0" lvl="0" indent="0" algn="l" rtl="0">
              <a:spcBef>
                <a:spcPts val="0"/>
              </a:spcBef>
              <a:spcAft>
                <a:spcPts val="0"/>
              </a:spcAft>
              <a:buNone/>
            </a:pPr>
            <a:r>
              <a:rPr lang="en-US" sz="2400" b="0" i="0" u="none" strike="noStrike" dirty="0">
                <a:solidFill>
                  <a:srgbClr val="000000"/>
                </a:solidFill>
                <a:latin typeface="Arial"/>
                <a:ea typeface="Arial"/>
                <a:cs typeface="Arial"/>
                <a:sym typeface="Arial"/>
              </a:rPr>
              <a:t>we </a:t>
            </a:r>
            <a:r>
              <a:rPr lang="en-US" sz="2400" b="1" i="0" u="none" strike="noStrike" dirty="0">
                <a:solidFill>
                  <a:srgbClr val="000000"/>
                </a:solidFill>
                <a:latin typeface="Arial"/>
                <a:ea typeface="Arial"/>
                <a:cs typeface="Arial"/>
                <a:sym typeface="Arial"/>
              </a:rPr>
              <a:t>called </a:t>
            </a:r>
            <a:r>
              <a:rPr lang="en-US" sz="2400" b="1" i="0" u="none" strike="noStrike" dirty="0" err="1">
                <a:solidFill>
                  <a:srgbClr val="000000"/>
                </a:solidFill>
                <a:latin typeface="Arial"/>
                <a:ea typeface="Arial"/>
                <a:cs typeface="Arial"/>
                <a:sym typeface="Arial"/>
              </a:rPr>
              <a:t>sc.textFile</a:t>
            </a:r>
            <a:r>
              <a:rPr lang="en-US" sz="2400" b="1" i="0" u="none" strike="noStrike" dirty="0">
                <a:solidFill>
                  <a:srgbClr val="000000"/>
                </a:solidFill>
                <a:latin typeface="Arial"/>
                <a:ea typeface="Arial"/>
                <a:cs typeface="Arial"/>
                <a:sym typeface="Arial"/>
              </a:rPr>
              <a:t>() to create an RDD representing the lines of text in a file.</a:t>
            </a:r>
            <a:endParaRPr sz="1200"/>
          </a:p>
          <a:p>
            <a:pPr marL="0" marR="0" lvl="0" indent="0" algn="l" rtl="0">
              <a:spcBef>
                <a:spcPts val="0"/>
              </a:spcBef>
              <a:spcAft>
                <a:spcPts val="0"/>
              </a:spcAft>
              <a:buNone/>
            </a:pPr>
            <a:r>
              <a:rPr lang="en-US" sz="2400" b="1" i="0" u="none" strike="noStrike" dirty="0">
                <a:solidFill>
                  <a:srgbClr val="000000"/>
                </a:solidFill>
                <a:latin typeface="Arial"/>
                <a:ea typeface="Arial"/>
                <a:cs typeface="Arial"/>
                <a:sym typeface="Arial"/>
              </a:rPr>
              <a:t> </a:t>
            </a:r>
            <a:endParaRPr sz="1200"/>
          </a:p>
          <a:p>
            <a:pPr marL="0" marR="0" lvl="0" indent="0" algn="l" rtl="0">
              <a:spcBef>
                <a:spcPts val="0"/>
              </a:spcBef>
              <a:spcAft>
                <a:spcPts val="0"/>
              </a:spcAft>
              <a:buNone/>
            </a:pPr>
            <a:r>
              <a:rPr lang="en-US" sz="2400" b="1" i="0" u="none" strike="noStrike" dirty="0">
                <a:solidFill>
                  <a:srgbClr val="000000"/>
                </a:solidFill>
                <a:latin typeface="Arial"/>
                <a:ea typeface="Arial"/>
                <a:cs typeface="Arial"/>
                <a:sym typeface="Arial"/>
              </a:rPr>
              <a:t>We can then run various operations on these lines, such as count().</a:t>
            </a:r>
            <a:endParaRPr sz="2400" b="1">
              <a:solidFill>
                <a:srgbClr val="000000"/>
              </a:solidFill>
              <a:latin typeface="Arial"/>
              <a:ea typeface="Arial"/>
              <a:cs typeface="Arial"/>
              <a:sym typeface="Arial"/>
            </a:endParaRPr>
          </a:p>
          <a:p>
            <a:pPr marL="0" marR="0" lvl="0" indent="0" algn="l" rtl="0">
              <a:spcBef>
                <a:spcPts val="0"/>
              </a:spcBef>
              <a:spcAft>
                <a:spcPts val="0"/>
              </a:spcAft>
              <a:buNone/>
            </a:pPr>
            <a:endParaRPr sz="2400" b="0" i="0" u="none" strike="noStrike">
              <a:solidFill>
                <a:srgbClr val="000000"/>
              </a:solidFill>
              <a:latin typeface="Arial"/>
              <a:ea typeface="Arial"/>
              <a:cs typeface="Arial"/>
              <a:sym typeface="Arial"/>
            </a:endParaRPr>
          </a:p>
          <a:p>
            <a:pPr marL="0" marR="0" lvl="0" indent="0" algn="l" rtl="0">
              <a:spcBef>
                <a:spcPts val="0"/>
              </a:spcBef>
              <a:spcAft>
                <a:spcPts val="0"/>
              </a:spcAft>
              <a:buNone/>
            </a:pPr>
            <a:r>
              <a:rPr lang="en-US" sz="2400" b="0" i="0" u="none" strike="noStrike" dirty="0">
                <a:solidFill>
                  <a:srgbClr val="000000"/>
                </a:solidFill>
                <a:latin typeface="Arial"/>
                <a:ea typeface="Arial"/>
                <a:cs typeface="Arial"/>
                <a:sym typeface="Arial"/>
              </a:rPr>
              <a:t>To run these operations, driver programs typically manage a number of nodes called</a:t>
            </a:r>
            <a:endParaRPr sz="1200"/>
          </a:p>
          <a:p>
            <a:pPr marL="0" marR="0" lvl="0" indent="0" algn="l" rtl="0">
              <a:spcBef>
                <a:spcPts val="0"/>
              </a:spcBef>
              <a:spcAft>
                <a:spcPts val="0"/>
              </a:spcAft>
              <a:buNone/>
            </a:pPr>
            <a:r>
              <a:rPr lang="en-US" sz="2400" b="0" i="1" u="none" strike="noStrike" dirty="0">
                <a:solidFill>
                  <a:srgbClr val="000000"/>
                </a:solidFill>
                <a:latin typeface="Arial"/>
                <a:ea typeface="Arial"/>
                <a:cs typeface="Arial"/>
                <a:sym typeface="Arial"/>
              </a:rPr>
              <a:t>executors</a:t>
            </a:r>
            <a:r>
              <a:rPr lang="en-US" sz="2400" b="0" i="0" u="none" strike="noStrike" dirty="0">
                <a:solidFill>
                  <a:srgbClr val="000000"/>
                </a:solidFill>
                <a:latin typeface="Arial"/>
                <a:ea typeface="Arial"/>
                <a:cs typeface="Arial"/>
                <a:sym typeface="Arial"/>
              </a:rPr>
              <a:t>. For example, if we were running the count() operation on a cluster, different</a:t>
            </a:r>
            <a:endParaRPr sz="1200"/>
          </a:p>
          <a:p>
            <a:pPr marL="0" marR="0" lvl="0" indent="0" algn="l" rtl="0">
              <a:spcBef>
                <a:spcPts val="0"/>
              </a:spcBef>
              <a:spcAft>
                <a:spcPts val="0"/>
              </a:spcAft>
              <a:buNone/>
            </a:pPr>
            <a:r>
              <a:rPr lang="en-US" sz="2400" b="0" i="0" u="none" strike="noStrike" dirty="0">
                <a:solidFill>
                  <a:srgbClr val="000000"/>
                </a:solidFill>
                <a:latin typeface="Arial"/>
                <a:ea typeface="Arial"/>
                <a:cs typeface="Arial"/>
                <a:sym typeface="Arial"/>
              </a:rPr>
              <a:t>machines might count lines in different ranges of the file.</a:t>
            </a:r>
            <a:endParaRPr sz="24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4"/>
          <p:cNvSpPr txBox="1"/>
          <p:nvPr/>
        </p:nvSpPr>
        <p:spPr>
          <a:xfrm>
            <a:off x="-25021" y="0"/>
            <a:ext cx="8763000" cy="618630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800">
                <a:solidFill>
                  <a:srgbClr val="000000"/>
                </a:solidFill>
                <a:latin typeface="Arial"/>
                <a:ea typeface="Arial"/>
                <a:cs typeface="Arial"/>
                <a:sym typeface="Arial"/>
              </a:rPr>
              <a:t>Finally, a lot of Spark’s API revolves around passing </a:t>
            </a:r>
            <a:r>
              <a:rPr lang="en-US" sz="2800" b="0" i="0" u="none" strike="noStrike">
                <a:solidFill>
                  <a:srgbClr val="000000"/>
                </a:solidFill>
                <a:latin typeface="Arial"/>
                <a:ea typeface="Arial"/>
                <a:cs typeface="Arial"/>
                <a:sym typeface="Arial"/>
              </a:rPr>
              <a:t>functions to its operators to run them on the cluster.</a:t>
            </a:r>
            <a:endParaRPr/>
          </a:p>
          <a:p>
            <a:pPr marL="0" marR="0" lvl="0" indent="0" algn="just" rtl="0">
              <a:spcBef>
                <a:spcPts val="0"/>
              </a:spcBef>
              <a:spcAft>
                <a:spcPts val="0"/>
              </a:spcAft>
              <a:buNone/>
            </a:pPr>
            <a:endParaRPr sz="2800">
              <a:solidFill>
                <a:srgbClr val="000000"/>
              </a:solidFill>
              <a:latin typeface="Arial"/>
              <a:ea typeface="Arial"/>
              <a:cs typeface="Arial"/>
              <a:sym typeface="Arial"/>
            </a:endParaRPr>
          </a:p>
          <a:p>
            <a:pPr marL="0" marR="0" lvl="0" indent="0" algn="just" rtl="0">
              <a:spcBef>
                <a:spcPts val="0"/>
              </a:spcBef>
              <a:spcAft>
                <a:spcPts val="0"/>
              </a:spcAft>
              <a:buNone/>
            </a:pPr>
            <a:r>
              <a:rPr lang="en-US" sz="2800" b="0" i="0" u="none" strike="noStrike">
                <a:solidFill>
                  <a:srgbClr val="000000"/>
                </a:solidFill>
                <a:latin typeface="Arial"/>
                <a:ea typeface="Arial"/>
                <a:cs typeface="Arial"/>
                <a:sym typeface="Arial"/>
              </a:rPr>
              <a:t> For example, we could extend our README example by </a:t>
            </a:r>
            <a:r>
              <a:rPr lang="en-US" sz="2800" b="0" i="1" u="none" strike="noStrike">
                <a:solidFill>
                  <a:srgbClr val="000000"/>
                </a:solidFill>
                <a:latin typeface="Arial"/>
                <a:ea typeface="Arial"/>
                <a:cs typeface="Arial"/>
                <a:sym typeface="Arial"/>
              </a:rPr>
              <a:t>filtering </a:t>
            </a:r>
            <a:r>
              <a:rPr lang="en-US" sz="2800" b="0" i="0" u="none" strike="noStrike">
                <a:solidFill>
                  <a:srgbClr val="000000"/>
                </a:solidFill>
                <a:latin typeface="Arial"/>
                <a:ea typeface="Arial"/>
                <a:cs typeface="Arial"/>
                <a:sym typeface="Arial"/>
              </a:rPr>
              <a:t>the lines in the file that contain a word, such as </a:t>
            </a:r>
            <a:r>
              <a:rPr lang="en-US" sz="2800" b="0" i="1" u="none" strike="noStrike">
                <a:solidFill>
                  <a:srgbClr val="000000"/>
                </a:solidFill>
                <a:latin typeface="Arial"/>
                <a:ea typeface="Arial"/>
                <a:cs typeface="Arial"/>
                <a:sym typeface="Arial"/>
              </a:rPr>
              <a:t>Python</a:t>
            </a:r>
            <a:r>
              <a:rPr lang="en-US" sz="2800" b="0" i="0" u="none" strike="noStrike">
                <a:solidFill>
                  <a:srgbClr val="000000"/>
                </a:solidFill>
                <a:latin typeface="Arial"/>
                <a:ea typeface="Arial"/>
                <a:cs typeface="Arial"/>
                <a:sym typeface="Arial"/>
              </a:rPr>
              <a:t>, as shown in </a:t>
            </a:r>
            <a:r>
              <a:rPr lang="en-US" sz="2800" i="1">
                <a:solidFill>
                  <a:srgbClr val="000000"/>
                </a:solidFill>
                <a:latin typeface="Arial"/>
                <a:ea typeface="Arial"/>
                <a:cs typeface="Arial"/>
                <a:sym typeface="Arial"/>
              </a:rPr>
              <a:t>Example 2-4 (for Python) and Example 2-5 (for Scala).</a:t>
            </a:r>
            <a:endParaRPr/>
          </a:p>
          <a:p>
            <a:pPr marL="0" marR="0" lvl="0" indent="0" algn="l" rtl="0">
              <a:spcBef>
                <a:spcPts val="0"/>
              </a:spcBef>
              <a:spcAft>
                <a:spcPts val="0"/>
              </a:spcAft>
              <a:buNone/>
            </a:pPr>
            <a:endParaRPr sz="2800" i="1">
              <a:solidFill>
                <a:srgbClr val="000000"/>
              </a:solidFill>
              <a:latin typeface="Arial"/>
              <a:ea typeface="Arial"/>
              <a:cs typeface="Arial"/>
              <a:sym typeface="Arial"/>
            </a:endParaRPr>
          </a:p>
          <a:p>
            <a:pPr marL="0" marR="0" lvl="0" indent="0" algn="l" rtl="0">
              <a:spcBef>
                <a:spcPts val="0"/>
              </a:spcBef>
              <a:spcAft>
                <a:spcPts val="0"/>
              </a:spcAft>
              <a:buNone/>
            </a:pPr>
            <a:r>
              <a:rPr lang="en-US" sz="1800" b="1" i="0" u="none" strike="noStrike">
                <a:solidFill>
                  <a:srgbClr val="000000"/>
                </a:solidFill>
                <a:latin typeface="Arial"/>
                <a:ea typeface="Arial"/>
                <a:cs typeface="Arial"/>
                <a:sym typeface="Arial"/>
              </a:rPr>
              <a:t>Example 2-4. Python filtering example</a:t>
            </a:r>
            <a:endParaRPr/>
          </a:p>
          <a:p>
            <a:pPr marL="0" marR="0" lvl="0" indent="0" algn="l" rtl="0">
              <a:spcBef>
                <a:spcPts val="0"/>
              </a:spcBef>
              <a:spcAft>
                <a:spcPts val="0"/>
              </a:spcAft>
              <a:buNone/>
            </a:pPr>
            <a:r>
              <a:rPr lang="en-US" sz="1400" b="0" i="0" u="none" strike="noStrike">
                <a:solidFill>
                  <a:srgbClr val="000000"/>
                </a:solidFill>
                <a:latin typeface="Arial"/>
                <a:ea typeface="Arial"/>
                <a:cs typeface="Arial"/>
                <a:sym typeface="Arial"/>
              </a:rPr>
              <a:t>&gt;&gt;&gt; </a:t>
            </a:r>
            <a:r>
              <a:rPr lang="en-US" sz="1400" b="0" i="0" u="none" strike="noStrike">
                <a:solidFill>
                  <a:srgbClr val="000089"/>
                </a:solidFill>
                <a:latin typeface="Arial"/>
                <a:ea typeface="Arial"/>
                <a:cs typeface="Arial"/>
                <a:sym typeface="Arial"/>
              </a:rPr>
              <a:t>lines </a:t>
            </a:r>
            <a:r>
              <a:rPr lang="en-US" sz="1400" b="0" i="0" u="none" strike="noStrike">
                <a:solidFill>
                  <a:srgbClr val="000000"/>
                </a:solidFill>
                <a:latin typeface="Arial"/>
                <a:ea typeface="Arial"/>
                <a:cs typeface="Arial"/>
                <a:sym typeface="Arial"/>
              </a:rPr>
              <a:t>= </a:t>
            </a:r>
            <a:r>
              <a:rPr lang="en-US" sz="1400" b="0" i="0" u="none" strike="noStrike">
                <a:solidFill>
                  <a:srgbClr val="000089"/>
                </a:solidFill>
                <a:latin typeface="Arial"/>
                <a:ea typeface="Arial"/>
                <a:cs typeface="Arial"/>
                <a:sym typeface="Arial"/>
              </a:rPr>
              <a:t>sc</a:t>
            </a:r>
            <a:r>
              <a:rPr lang="en-US" sz="1400" b="0" i="0" u="none" strike="noStrike">
                <a:solidFill>
                  <a:srgbClr val="000000"/>
                </a:solidFill>
                <a:latin typeface="Arial"/>
                <a:ea typeface="Arial"/>
                <a:cs typeface="Arial"/>
                <a:sym typeface="Arial"/>
              </a:rPr>
              <a:t>.</a:t>
            </a:r>
            <a:r>
              <a:rPr lang="en-US" sz="1400" b="0" i="0" u="none" strike="noStrike">
                <a:solidFill>
                  <a:srgbClr val="000089"/>
                </a:solidFill>
                <a:latin typeface="Arial"/>
                <a:ea typeface="Arial"/>
                <a:cs typeface="Arial"/>
                <a:sym typeface="Arial"/>
              </a:rPr>
              <a:t>textFile</a:t>
            </a:r>
            <a:r>
              <a:rPr lang="en-US" sz="1400" b="0" i="0" u="none" strike="noStrike">
                <a:solidFill>
                  <a:srgbClr val="000000"/>
                </a:solidFill>
                <a:latin typeface="Arial"/>
                <a:ea typeface="Arial"/>
                <a:cs typeface="Arial"/>
                <a:sym typeface="Arial"/>
              </a:rPr>
              <a:t>(</a:t>
            </a:r>
            <a:r>
              <a:rPr lang="en-US" sz="1400" b="0" i="0" u="none" strike="noStrike">
                <a:solidFill>
                  <a:srgbClr val="CD3300"/>
                </a:solidFill>
                <a:latin typeface="Arial"/>
                <a:ea typeface="Arial"/>
                <a:cs typeface="Arial"/>
                <a:sym typeface="Arial"/>
              </a:rPr>
              <a:t>“README.md”</a:t>
            </a:r>
            <a:r>
              <a:rPr lang="en-US" sz="1400" b="0" i="0" u="none" strike="noStrike">
                <a:solidFill>
                  <a:srgbClr val="000000"/>
                </a:solidFill>
                <a:latin typeface="Arial"/>
                <a:ea typeface="Arial"/>
                <a:cs typeface="Arial"/>
                <a:sym typeface="Arial"/>
              </a:rPr>
              <a:t>)</a:t>
            </a:r>
            <a:endParaRPr/>
          </a:p>
          <a:p>
            <a:pPr marL="0" marR="0" lvl="0" indent="0" algn="l" rtl="0">
              <a:spcBef>
                <a:spcPts val="0"/>
              </a:spcBef>
              <a:spcAft>
                <a:spcPts val="0"/>
              </a:spcAft>
              <a:buNone/>
            </a:pPr>
            <a:r>
              <a:rPr lang="en-US" sz="1400" b="0" i="0" u="none" strike="noStrike">
                <a:solidFill>
                  <a:srgbClr val="000000"/>
                </a:solidFill>
                <a:latin typeface="Arial"/>
                <a:ea typeface="Arial"/>
                <a:cs typeface="Arial"/>
                <a:sym typeface="Arial"/>
              </a:rPr>
              <a:t>&gt;&gt;&gt; </a:t>
            </a:r>
            <a:r>
              <a:rPr lang="en-US" sz="1400" b="0" i="0" u="none" strike="noStrike">
                <a:solidFill>
                  <a:srgbClr val="000089"/>
                </a:solidFill>
                <a:latin typeface="Arial"/>
                <a:ea typeface="Arial"/>
                <a:cs typeface="Arial"/>
                <a:sym typeface="Arial"/>
              </a:rPr>
              <a:t>pythonLines </a:t>
            </a:r>
            <a:r>
              <a:rPr lang="en-US" sz="1400" b="0" i="0" u="none" strike="noStrike">
                <a:solidFill>
                  <a:srgbClr val="000000"/>
                </a:solidFill>
                <a:latin typeface="Arial"/>
                <a:ea typeface="Arial"/>
                <a:cs typeface="Arial"/>
                <a:sym typeface="Arial"/>
              </a:rPr>
              <a:t>= </a:t>
            </a:r>
            <a:r>
              <a:rPr lang="en-US" sz="1400" b="0" i="0" u="none" strike="noStrike">
                <a:solidFill>
                  <a:srgbClr val="000089"/>
                </a:solidFill>
                <a:latin typeface="Arial"/>
                <a:ea typeface="Arial"/>
                <a:cs typeface="Arial"/>
                <a:sym typeface="Arial"/>
              </a:rPr>
              <a:t>lines</a:t>
            </a:r>
            <a:r>
              <a:rPr lang="en-US" sz="1400" b="0" i="0" u="none" strike="noStrike">
                <a:solidFill>
                  <a:srgbClr val="000000"/>
                </a:solidFill>
                <a:latin typeface="Arial"/>
                <a:ea typeface="Arial"/>
                <a:cs typeface="Arial"/>
                <a:sym typeface="Arial"/>
              </a:rPr>
              <a:t>.</a:t>
            </a:r>
            <a:r>
              <a:rPr lang="en-US" sz="1400" b="0" i="0" u="none" strike="noStrike">
                <a:solidFill>
                  <a:srgbClr val="000089"/>
                </a:solidFill>
                <a:latin typeface="Arial"/>
                <a:ea typeface="Arial"/>
                <a:cs typeface="Arial"/>
                <a:sym typeface="Arial"/>
              </a:rPr>
              <a:t>filter</a:t>
            </a:r>
            <a:r>
              <a:rPr lang="en-US" sz="1400" b="0" i="0" u="none" strike="noStrike">
                <a:solidFill>
                  <a:srgbClr val="000000"/>
                </a:solidFill>
                <a:latin typeface="Arial"/>
                <a:ea typeface="Arial"/>
                <a:cs typeface="Arial"/>
                <a:sym typeface="Arial"/>
              </a:rPr>
              <a:t>(</a:t>
            </a:r>
            <a:r>
              <a:rPr lang="en-US" sz="1400" b="1" i="0" u="none" strike="noStrike">
                <a:solidFill>
                  <a:srgbClr val="00669A"/>
                </a:solidFill>
                <a:latin typeface="Arial"/>
                <a:ea typeface="Arial"/>
                <a:cs typeface="Arial"/>
                <a:sym typeface="Arial"/>
              </a:rPr>
              <a:t>lambda </a:t>
            </a:r>
            <a:r>
              <a:rPr lang="en-US" sz="1400" b="0" i="0" u="none" strike="noStrike">
                <a:solidFill>
                  <a:srgbClr val="000089"/>
                </a:solidFill>
                <a:latin typeface="Arial"/>
                <a:ea typeface="Arial"/>
                <a:cs typeface="Arial"/>
                <a:sym typeface="Arial"/>
              </a:rPr>
              <a:t>line</a:t>
            </a:r>
            <a:r>
              <a:rPr lang="en-US" sz="1400" b="0" i="0" u="none" strike="noStrike">
                <a:solidFill>
                  <a:srgbClr val="000000"/>
                </a:solidFill>
                <a:latin typeface="Arial"/>
                <a:ea typeface="Arial"/>
                <a:cs typeface="Arial"/>
                <a:sym typeface="Arial"/>
              </a:rPr>
              <a:t>: </a:t>
            </a:r>
            <a:r>
              <a:rPr lang="en-US" sz="1400" b="0" i="0" u="none" strike="noStrike">
                <a:solidFill>
                  <a:srgbClr val="CD3300"/>
                </a:solidFill>
                <a:latin typeface="Arial"/>
                <a:ea typeface="Arial"/>
                <a:cs typeface="Arial"/>
                <a:sym typeface="Arial"/>
              </a:rPr>
              <a:t>“Python” </a:t>
            </a:r>
            <a:r>
              <a:rPr lang="en-US" sz="1400" b="1" i="0" u="none" strike="noStrike">
                <a:solidFill>
                  <a:srgbClr val="000000"/>
                </a:solidFill>
                <a:latin typeface="Arial"/>
                <a:ea typeface="Arial"/>
                <a:cs typeface="Arial"/>
                <a:sym typeface="Arial"/>
              </a:rPr>
              <a:t>in </a:t>
            </a:r>
            <a:r>
              <a:rPr lang="en-US" sz="1400" b="0" i="0" u="none" strike="noStrike">
                <a:solidFill>
                  <a:srgbClr val="000089"/>
                </a:solidFill>
                <a:latin typeface="Arial"/>
                <a:ea typeface="Arial"/>
                <a:cs typeface="Arial"/>
                <a:sym typeface="Arial"/>
              </a:rPr>
              <a:t>line</a:t>
            </a:r>
            <a:r>
              <a:rPr lang="en-US" sz="1400" b="0" i="0" u="none" strike="noStrike">
                <a:solidFill>
                  <a:srgbClr val="000000"/>
                </a:solidFill>
                <a:latin typeface="Arial"/>
                <a:ea typeface="Arial"/>
                <a:cs typeface="Arial"/>
                <a:sym typeface="Arial"/>
              </a:rPr>
              <a:t>)</a:t>
            </a:r>
            <a:endParaRPr/>
          </a:p>
          <a:p>
            <a:pPr marL="0" marR="0" lvl="0" indent="0" algn="l" rtl="0">
              <a:spcBef>
                <a:spcPts val="0"/>
              </a:spcBef>
              <a:spcAft>
                <a:spcPts val="0"/>
              </a:spcAft>
              <a:buNone/>
            </a:pPr>
            <a:r>
              <a:rPr lang="en-US" sz="1400" b="0" i="0" u="none" strike="noStrike">
                <a:solidFill>
                  <a:srgbClr val="000000"/>
                </a:solidFill>
                <a:latin typeface="Arial"/>
                <a:ea typeface="Arial"/>
                <a:cs typeface="Arial"/>
                <a:sym typeface="Arial"/>
              </a:rPr>
              <a:t>&gt;&gt;&gt; </a:t>
            </a:r>
            <a:r>
              <a:rPr lang="en-US" sz="1400" b="0" i="0" u="none" strike="noStrike">
                <a:solidFill>
                  <a:srgbClr val="000089"/>
                </a:solidFill>
                <a:latin typeface="Arial"/>
                <a:ea typeface="Arial"/>
                <a:cs typeface="Arial"/>
                <a:sym typeface="Arial"/>
              </a:rPr>
              <a:t>pythonLines</a:t>
            </a:r>
            <a:r>
              <a:rPr lang="en-US" sz="1400" b="0" i="0" u="none" strike="noStrike">
                <a:solidFill>
                  <a:srgbClr val="000000"/>
                </a:solidFill>
                <a:latin typeface="Arial"/>
                <a:ea typeface="Arial"/>
                <a:cs typeface="Arial"/>
                <a:sym typeface="Arial"/>
              </a:rPr>
              <a:t>.</a:t>
            </a:r>
            <a:r>
              <a:rPr lang="en-US" sz="1400" b="0" i="0" u="none" strike="noStrike">
                <a:solidFill>
                  <a:srgbClr val="000089"/>
                </a:solidFill>
                <a:latin typeface="Arial"/>
                <a:ea typeface="Arial"/>
                <a:cs typeface="Arial"/>
                <a:sym typeface="Arial"/>
              </a:rPr>
              <a:t>first</a:t>
            </a:r>
            <a:r>
              <a:rPr lang="en-US" sz="1400" b="0" i="0" u="none" strike="noStrike">
                <a:solidFill>
                  <a:srgbClr val="000000"/>
                </a:solidFill>
                <a:latin typeface="Arial"/>
                <a:ea typeface="Arial"/>
                <a:cs typeface="Arial"/>
                <a:sym typeface="Arial"/>
              </a:rPr>
              <a:t>()</a:t>
            </a:r>
            <a:endParaRPr/>
          </a:p>
          <a:p>
            <a:pPr marL="0" marR="0" lvl="0" indent="0" algn="l" rtl="0">
              <a:spcBef>
                <a:spcPts val="0"/>
              </a:spcBef>
              <a:spcAft>
                <a:spcPts val="0"/>
              </a:spcAft>
              <a:buNone/>
            </a:pPr>
            <a:r>
              <a:rPr lang="en-US" sz="1400" b="0" i="0" u="none" strike="noStrike">
                <a:solidFill>
                  <a:srgbClr val="CD3300"/>
                </a:solidFill>
                <a:latin typeface="Arial"/>
                <a:ea typeface="Arial"/>
                <a:cs typeface="Arial"/>
                <a:sym typeface="Arial"/>
              </a:rPr>
              <a:t>u’## Interactive Python Shell’</a:t>
            </a:r>
            <a:endParaRPr/>
          </a:p>
          <a:p>
            <a:pPr marL="0" marR="0" lvl="0" indent="0" algn="l" rtl="0">
              <a:spcBef>
                <a:spcPts val="0"/>
              </a:spcBef>
              <a:spcAft>
                <a:spcPts val="0"/>
              </a:spcAft>
              <a:buNone/>
            </a:pPr>
            <a:endParaRPr sz="1000" b="0" i="0" u="none" strike="noStrike">
              <a:solidFill>
                <a:srgbClr val="CD3300"/>
              </a:solidFill>
              <a:latin typeface="Arial"/>
              <a:ea typeface="Arial"/>
              <a:cs typeface="Arial"/>
              <a:sym typeface="Arial"/>
            </a:endParaRPr>
          </a:p>
          <a:p>
            <a:pPr marL="0" marR="0" lvl="0" indent="0" algn="l" rtl="0">
              <a:spcBef>
                <a:spcPts val="0"/>
              </a:spcBef>
              <a:spcAft>
                <a:spcPts val="0"/>
              </a:spcAft>
              <a:buNone/>
            </a:pPr>
            <a:r>
              <a:rPr lang="en-US" sz="1800" b="1" i="0" u="none" strike="noStrike">
                <a:solidFill>
                  <a:srgbClr val="000000"/>
                </a:solidFill>
                <a:latin typeface="Arial"/>
                <a:ea typeface="Arial"/>
                <a:cs typeface="Arial"/>
                <a:sym typeface="Arial"/>
              </a:rPr>
              <a:t>Example 2-5. Scala filtering example</a:t>
            </a:r>
            <a:endParaRPr/>
          </a:p>
          <a:p>
            <a:pPr marL="0" marR="0" lvl="0" indent="0" algn="l" rtl="0">
              <a:spcBef>
                <a:spcPts val="0"/>
              </a:spcBef>
              <a:spcAft>
                <a:spcPts val="0"/>
              </a:spcAft>
              <a:buNone/>
            </a:pPr>
            <a:r>
              <a:rPr lang="en-US" sz="1400" b="0" i="0" u="none" strike="noStrike">
                <a:solidFill>
                  <a:srgbClr val="000089"/>
                </a:solidFill>
                <a:latin typeface="Arial"/>
                <a:ea typeface="Arial"/>
                <a:cs typeface="Arial"/>
                <a:sym typeface="Arial"/>
              </a:rPr>
              <a:t>scala</a:t>
            </a:r>
            <a:r>
              <a:rPr lang="en-US" sz="1400" b="0" i="0" u="none" strike="noStrike">
                <a:solidFill>
                  <a:srgbClr val="000000"/>
                </a:solidFill>
                <a:latin typeface="Arial"/>
                <a:ea typeface="Arial"/>
                <a:cs typeface="Arial"/>
                <a:sym typeface="Arial"/>
              </a:rPr>
              <a:t>&gt; </a:t>
            </a:r>
            <a:r>
              <a:rPr lang="en-US" sz="1400" b="1" i="0" u="none" strike="noStrike">
                <a:solidFill>
                  <a:srgbClr val="00669A"/>
                </a:solidFill>
                <a:latin typeface="Arial"/>
                <a:ea typeface="Arial"/>
                <a:cs typeface="Arial"/>
                <a:sym typeface="Arial"/>
              </a:rPr>
              <a:t>val </a:t>
            </a:r>
            <a:r>
              <a:rPr lang="en-US" sz="1400" b="0" i="0" u="none" strike="noStrike">
                <a:solidFill>
                  <a:srgbClr val="000089"/>
                </a:solidFill>
                <a:latin typeface="Arial"/>
                <a:ea typeface="Arial"/>
                <a:cs typeface="Arial"/>
                <a:sym typeface="Arial"/>
              </a:rPr>
              <a:t>lines </a:t>
            </a:r>
            <a:r>
              <a:rPr lang="en-US" sz="1400" b="1" i="0" u="none" strike="noStrike">
                <a:solidFill>
                  <a:srgbClr val="00669A"/>
                </a:solidFill>
                <a:latin typeface="Arial"/>
                <a:ea typeface="Arial"/>
                <a:cs typeface="Arial"/>
                <a:sym typeface="Arial"/>
              </a:rPr>
              <a:t>= </a:t>
            </a:r>
            <a:r>
              <a:rPr lang="en-US" sz="1400" b="0" i="0" u="none" strike="noStrike">
                <a:solidFill>
                  <a:srgbClr val="000089"/>
                </a:solidFill>
                <a:latin typeface="Arial"/>
                <a:ea typeface="Arial"/>
                <a:cs typeface="Arial"/>
                <a:sym typeface="Arial"/>
              </a:rPr>
              <a:t>sc</a:t>
            </a:r>
            <a:r>
              <a:rPr lang="en-US" sz="1400" b="0" i="0" u="none" strike="noStrike">
                <a:solidFill>
                  <a:srgbClr val="000000"/>
                </a:solidFill>
                <a:latin typeface="Arial"/>
                <a:ea typeface="Arial"/>
                <a:cs typeface="Arial"/>
                <a:sym typeface="Arial"/>
              </a:rPr>
              <a:t>.</a:t>
            </a:r>
            <a:r>
              <a:rPr lang="en-US" sz="1400" b="0" i="0" u="none" strike="noStrike">
                <a:solidFill>
                  <a:srgbClr val="000089"/>
                </a:solidFill>
                <a:latin typeface="Arial"/>
                <a:ea typeface="Arial"/>
                <a:cs typeface="Arial"/>
                <a:sym typeface="Arial"/>
              </a:rPr>
              <a:t>textFile</a:t>
            </a:r>
            <a:r>
              <a:rPr lang="en-US" sz="1400" b="0" i="0" u="none" strike="noStrike">
                <a:solidFill>
                  <a:srgbClr val="000000"/>
                </a:solidFill>
                <a:latin typeface="Arial"/>
                <a:ea typeface="Arial"/>
                <a:cs typeface="Arial"/>
                <a:sym typeface="Arial"/>
              </a:rPr>
              <a:t>(</a:t>
            </a:r>
            <a:r>
              <a:rPr lang="en-US" sz="1400" b="0" i="0" u="none" strike="noStrike">
                <a:solidFill>
                  <a:srgbClr val="CD3300"/>
                </a:solidFill>
                <a:latin typeface="Arial"/>
                <a:ea typeface="Arial"/>
                <a:cs typeface="Arial"/>
                <a:sym typeface="Arial"/>
              </a:rPr>
              <a:t>“README.md”</a:t>
            </a:r>
            <a:r>
              <a:rPr lang="en-US" sz="1400" b="0" i="0" u="none" strike="noStrike">
                <a:solidFill>
                  <a:srgbClr val="000000"/>
                </a:solidFill>
                <a:latin typeface="Arial"/>
                <a:ea typeface="Arial"/>
                <a:cs typeface="Arial"/>
                <a:sym typeface="Arial"/>
              </a:rPr>
              <a:t>) </a:t>
            </a:r>
            <a:r>
              <a:rPr lang="en-US" sz="1400" b="0" i="1" u="none" strike="noStrike">
                <a:solidFill>
                  <a:srgbClr val="35586C"/>
                </a:solidFill>
                <a:latin typeface="Oi"/>
                <a:ea typeface="Oi"/>
                <a:cs typeface="Oi"/>
                <a:sym typeface="Oi"/>
              </a:rPr>
              <a:t>// Create an RDD called lines</a:t>
            </a:r>
            <a:endParaRPr/>
          </a:p>
          <a:p>
            <a:pPr marL="0" marR="0" lvl="0" indent="0" algn="l" rtl="0">
              <a:spcBef>
                <a:spcPts val="0"/>
              </a:spcBef>
              <a:spcAft>
                <a:spcPts val="0"/>
              </a:spcAft>
              <a:buNone/>
            </a:pPr>
            <a:r>
              <a:rPr lang="en-US" sz="1400" b="0" i="0" u="none" strike="noStrike">
                <a:solidFill>
                  <a:srgbClr val="000089"/>
                </a:solidFill>
                <a:latin typeface="Arial"/>
                <a:ea typeface="Arial"/>
                <a:cs typeface="Arial"/>
                <a:sym typeface="Arial"/>
              </a:rPr>
              <a:t>lines</a:t>
            </a:r>
            <a:r>
              <a:rPr lang="en-US" sz="1400" b="1" i="0" u="none" strike="noStrike">
                <a:solidFill>
                  <a:srgbClr val="00669A"/>
                </a:solidFill>
                <a:latin typeface="Arial"/>
                <a:ea typeface="Arial"/>
                <a:cs typeface="Arial"/>
                <a:sym typeface="Arial"/>
              </a:rPr>
              <a:t>: </a:t>
            </a:r>
            <a:r>
              <a:rPr lang="en-US" sz="1400" b="1" i="0" u="none" strike="noStrike">
                <a:solidFill>
                  <a:srgbClr val="007789"/>
                </a:solidFill>
                <a:latin typeface="Arial"/>
                <a:ea typeface="Arial"/>
                <a:cs typeface="Arial"/>
                <a:sym typeface="Arial"/>
              </a:rPr>
              <a:t>spark.RDD</a:t>
            </a:r>
            <a:r>
              <a:rPr lang="en-US" sz="1400" b="0" i="0" u="none" strike="noStrike">
                <a:solidFill>
                  <a:srgbClr val="000000"/>
                </a:solidFill>
                <a:latin typeface="Arial"/>
                <a:ea typeface="Arial"/>
                <a:cs typeface="Arial"/>
                <a:sym typeface="Arial"/>
              </a:rPr>
              <a:t>[</a:t>
            </a:r>
            <a:r>
              <a:rPr lang="en-US" sz="1400" b="1" i="0" u="none" strike="noStrike">
                <a:solidFill>
                  <a:srgbClr val="007789"/>
                </a:solidFill>
                <a:latin typeface="Arial"/>
                <a:ea typeface="Arial"/>
                <a:cs typeface="Arial"/>
                <a:sym typeface="Arial"/>
              </a:rPr>
              <a:t>String</a:t>
            </a:r>
            <a:r>
              <a:rPr lang="en-US" sz="1400" b="0" i="0" u="none" strike="noStrike">
                <a:solidFill>
                  <a:srgbClr val="000000"/>
                </a:solidFill>
                <a:latin typeface="Arial"/>
                <a:ea typeface="Arial"/>
                <a:cs typeface="Arial"/>
                <a:sym typeface="Arial"/>
              </a:rPr>
              <a:t>] </a:t>
            </a:r>
            <a:r>
              <a:rPr lang="en-US" sz="1400" b="1" i="0" u="none" strike="noStrike">
                <a:solidFill>
                  <a:srgbClr val="00669A"/>
                </a:solidFill>
                <a:latin typeface="Arial"/>
                <a:ea typeface="Arial"/>
                <a:cs typeface="Arial"/>
                <a:sym typeface="Arial"/>
              </a:rPr>
              <a:t>= </a:t>
            </a:r>
            <a:r>
              <a:rPr lang="en-US" sz="1400" b="1" i="0" u="none" strike="noStrike">
                <a:solidFill>
                  <a:srgbClr val="00AB89"/>
                </a:solidFill>
                <a:latin typeface="Arial"/>
                <a:ea typeface="Arial"/>
                <a:cs typeface="Arial"/>
                <a:sym typeface="Arial"/>
              </a:rPr>
              <a:t>MappedRDD</a:t>
            </a:r>
            <a:r>
              <a:rPr lang="en-US" sz="1400" b="0" i="0" u="none" strike="noStrike">
                <a:solidFill>
                  <a:srgbClr val="000000"/>
                </a:solidFill>
                <a:latin typeface="Arial"/>
                <a:ea typeface="Arial"/>
                <a:cs typeface="Arial"/>
                <a:sym typeface="Arial"/>
              </a:rPr>
              <a:t>[</a:t>
            </a:r>
            <a:r>
              <a:rPr lang="en-US" sz="1400" b="1" i="0" u="none" strike="noStrike">
                <a:solidFill>
                  <a:srgbClr val="007789"/>
                </a:solidFill>
                <a:latin typeface="Arial"/>
                <a:ea typeface="Arial"/>
                <a:cs typeface="Arial"/>
                <a:sym typeface="Arial"/>
              </a:rPr>
              <a:t>…</a:t>
            </a:r>
            <a:r>
              <a:rPr lang="en-US" sz="1400" b="0" i="0" u="none" strike="noStrike">
                <a:solidFill>
                  <a:srgbClr val="000000"/>
                </a:solidFill>
                <a:latin typeface="Arial"/>
                <a:ea typeface="Arial"/>
                <a:cs typeface="Arial"/>
                <a:sym typeface="Arial"/>
              </a:rPr>
              <a:t>]</a:t>
            </a:r>
            <a:endParaRPr/>
          </a:p>
          <a:p>
            <a:pPr marL="0" marR="0" lvl="0" indent="0" algn="l" rtl="0">
              <a:spcBef>
                <a:spcPts val="0"/>
              </a:spcBef>
              <a:spcAft>
                <a:spcPts val="0"/>
              </a:spcAft>
              <a:buNone/>
            </a:pPr>
            <a:r>
              <a:rPr lang="en-US" sz="1400" b="0" i="0" u="none" strike="noStrike">
                <a:solidFill>
                  <a:srgbClr val="000089"/>
                </a:solidFill>
                <a:latin typeface="Arial"/>
                <a:ea typeface="Arial"/>
                <a:cs typeface="Arial"/>
                <a:sym typeface="Arial"/>
              </a:rPr>
              <a:t>scala</a:t>
            </a:r>
            <a:r>
              <a:rPr lang="en-US" sz="1400" b="0" i="0" u="none" strike="noStrike">
                <a:solidFill>
                  <a:srgbClr val="000000"/>
                </a:solidFill>
                <a:latin typeface="Arial"/>
                <a:ea typeface="Arial"/>
                <a:cs typeface="Arial"/>
                <a:sym typeface="Arial"/>
              </a:rPr>
              <a:t>&gt; </a:t>
            </a:r>
            <a:r>
              <a:rPr lang="en-US" sz="1400" b="1" i="0" u="none" strike="noStrike">
                <a:solidFill>
                  <a:srgbClr val="00669A"/>
                </a:solidFill>
                <a:latin typeface="Arial"/>
                <a:ea typeface="Arial"/>
                <a:cs typeface="Arial"/>
                <a:sym typeface="Arial"/>
              </a:rPr>
              <a:t>val </a:t>
            </a:r>
            <a:r>
              <a:rPr lang="en-US" sz="1400" b="0" i="0" u="none" strike="noStrike">
                <a:solidFill>
                  <a:srgbClr val="000089"/>
                </a:solidFill>
                <a:latin typeface="Arial"/>
                <a:ea typeface="Arial"/>
                <a:cs typeface="Arial"/>
                <a:sym typeface="Arial"/>
              </a:rPr>
              <a:t>pythonLines </a:t>
            </a:r>
            <a:r>
              <a:rPr lang="en-US" sz="1400" b="1" i="0" u="none" strike="noStrike">
                <a:solidFill>
                  <a:srgbClr val="00669A"/>
                </a:solidFill>
                <a:latin typeface="Arial"/>
                <a:ea typeface="Arial"/>
                <a:cs typeface="Arial"/>
                <a:sym typeface="Arial"/>
              </a:rPr>
              <a:t>= </a:t>
            </a:r>
            <a:r>
              <a:rPr lang="en-US" sz="1400" b="0" i="0" u="none" strike="noStrike">
                <a:solidFill>
                  <a:srgbClr val="000089"/>
                </a:solidFill>
                <a:latin typeface="Arial"/>
                <a:ea typeface="Arial"/>
                <a:cs typeface="Arial"/>
                <a:sym typeface="Arial"/>
              </a:rPr>
              <a:t>lines</a:t>
            </a:r>
            <a:r>
              <a:rPr lang="en-US" sz="1400" b="0" i="0" u="none" strike="noStrike">
                <a:solidFill>
                  <a:srgbClr val="000000"/>
                </a:solidFill>
                <a:latin typeface="Arial"/>
                <a:ea typeface="Arial"/>
                <a:cs typeface="Arial"/>
                <a:sym typeface="Arial"/>
              </a:rPr>
              <a:t>.</a:t>
            </a:r>
            <a:r>
              <a:rPr lang="en-US" sz="1400" b="0" i="0" u="none" strike="noStrike">
                <a:solidFill>
                  <a:srgbClr val="000089"/>
                </a:solidFill>
                <a:latin typeface="Arial"/>
                <a:ea typeface="Arial"/>
                <a:cs typeface="Arial"/>
                <a:sym typeface="Arial"/>
              </a:rPr>
              <a:t>filter</a:t>
            </a:r>
            <a:r>
              <a:rPr lang="en-US" sz="1400" b="0" i="0" u="none" strike="noStrike">
                <a:solidFill>
                  <a:srgbClr val="000000"/>
                </a:solidFill>
                <a:latin typeface="Arial"/>
                <a:ea typeface="Arial"/>
                <a:cs typeface="Arial"/>
                <a:sym typeface="Arial"/>
              </a:rPr>
              <a:t>(</a:t>
            </a:r>
            <a:r>
              <a:rPr lang="en-US" sz="1400" b="0" i="0" u="none" strike="noStrike">
                <a:solidFill>
                  <a:srgbClr val="000089"/>
                </a:solidFill>
                <a:latin typeface="Arial"/>
                <a:ea typeface="Arial"/>
                <a:cs typeface="Arial"/>
                <a:sym typeface="Arial"/>
              </a:rPr>
              <a:t>line </a:t>
            </a:r>
            <a:r>
              <a:rPr lang="en-US" sz="1400" b="1" i="0" u="none" strike="noStrike">
                <a:solidFill>
                  <a:srgbClr val="00669A"/>
                </a:solidFill>
                <a:latin typeface="Arial"/>
                <a:ea typeface="Arial"/>
                <a:cs typeface="Arial"/>
                <a:sym typeface="Arial"/>
              </a:rPr>
              <a:t>=&gt; </a:t>
            </a:r>
            <a:r>
              <a:rPr lang="en-US" sz="1400" b="0" i="0" u="none" strike="noStrike">
                <a:solidFill>
                  <a:srgbClr val="000089"/>
                </a:solidFill>
                <a:latin typeface="Arial"/>
                <a:ea typeface="Arial"/>
                <a:cs typeface="Arial"/>
                <a:sym typeface="Arial"/>
              </a:rPr>
              <a:t>line</a:t>
            </a:r>
            <a:r>
              <a:rPr lang="en-US" sz="1400" b="0" i="0" u="none" strike="noStrike">
                <a:solidFill>
                  <a:srgbClr val="000000"/>
                </a:solidFill>
                <a:latin typeface="Arial"/>
                <a:ea typeface="Arial"/>
                <a:cs typeface="Arial"/>
                <a:sym typeface="Arial"/>
              </a:rPr>
              <a:t>.</a:t>
            </a:r>
            <a:r>
              <a:rPr lang="en-US" sz="1400" b="0" i="0" u="none" strike="noStrike">
                <a:solidFill>
                  <a:srgbClr val="000089"/>
                </a:solidFill>
                <a:latin typeface="Arial"/>
                <a:ea typeface="Arial"/>
                <a:cs typeface="Arial"/>
                <a:sym typeface="Arial"/>
              </a:rPr>
              <a:t>contains</a:t>
            </a:r>
            <a:r>
              <a:rPr lang="en-US" sz="1400" b="0" i="0" u="none" strike="noStrike">
                <a:solidFill>
                  <a:srgbClr val="000000"/>
                </a:solidFill>
                <a:latin typeface="Arial"/>
                <a:ea typeface="Arial"/>
                <a:cs typeface="Arial"/>
                <a:sym typeface="Arial"/>
              </a:rPr>
              <a:t>(</a:t>
            </a:r>
            <a:r>
              <a:rPr lang="en-US" sz="1400" b="0" i="0" u="none" strike="noStrike">
                <a:solidFill>
                  <a:srgbClr val="CD3300"/>
                </a:solidFill>
                <a:latin typeface="Arial"/>
                <a:ea typeface="Arial"/>
                <a:cs typeface="Arial"/>
                <a:sym typeface="Arial"/>
              </a:rPr>
              <a:t>“Python”</a:t>
            </a:r>
            <a:r>
              <a:rPr lang="en-US" sz="1400" b="0" i="0" u="none" strike="noStrike">
                <a:solidFill>
                  <a:srgbClr val="000000"/>
                </a:solidFill>
                <a:latin typeface="Arial"/>
                <a:ea typeface="Arial"/>
                <a:cs typeface="Arial"/>
                <a:sym typeface="Arial"/>
              </a:rPr>
              <a:t>))</a:t>
            </a:r>
            <a:endParaRPr/>
          </a:p>
          <a:p>
            <a:pPr marL="0" marR="0" lvl="0" indent="0" algn="l" rtl="0">
              <a:spcBef>
                <a:spcPts val="0"/>
              </a:spcBef>
              <a:spcAft>
                <a:spcPts val="0"/>
              </a:spcAft>
              <a:buNone/>
            </a:pPr>
            <a:r>
              <a:rPr lang="en-US" sz="1400" b="0" i="0" u="none" strike="noStrike">
                <a:solidFill>
                  <a:srgbClr val="000089"/>
                </a:solidFill>
                <a:latin typeface="Arial"/>
                <a:ea typeface="Arial"/>
                <a:cs typeface="Arial"/>
                <a:sym typeface="Arial"/>
              </a:rPr>
              <a:t>pythonLines</a:t>
            </a:r>
            <a:r>
              <a:rPr lang="en-US" sz="1400" b="1" i="0" u="none" strike="noStrike">
                <a:solidFill>
                  <a:srgbClr val="00669A"/>
                </a:solidFill>
                <a:latin typeface="Arial"/>
                <a:ea typeface="Arial"/>
                <a:cs typeface="Arial"/>
                <a:sym typeface="Arial"/>
              </a:rPr>
              <a:t>: </a:t>
            </a:r>
            <a:r>
              <a:rPr lang="en-US" sz="1400" b="1" i="0" u="none" strike="noStrike">
                <a:solidFill>
                  <a:srgbClr val="007789"/>
                </a:solidFill>
                <a:latin typeface="Arial"/>
                <a:ea typeface="Arial"/>
                <a:cs typeface="Arial"/>
                <a:sym typeface="Arial"/>
              </a:rPr>
              <a:t>spark.RDD</a:t>
            </a:r>
            <a:r>
              <a:rPr lang="en-US" sz="1400" b="0" i="0" u="none" strike="noStrike">
                <a:solidFill>
                  <a:srgbClr val="000000"/>
                </a:solidFill>
                <a:latin typeface="Arial"/>
                <a:ea typeface="Arial"/>
                <a:cs typeface="Arial"/>
                <a:sym typeface="Arial"/>
              </a:rPr>
              <a:t>[</a:t>
            </a:r>
            <a:r>
              <a:rPr lang="en-US" sz="1400" b="1" i="0" u="none" strike="noStrike">
                <a:solidFill>
                  <a:srgbClr val="007789"/>
                </a:solidFill>
                <a:latin typeface="Arial"/>
                <a:ea typeface="Arial"/>
                <a:cs typeface="Arial"/>
                <a:sym typeface="Arial"/>
              </a:rPr>
              <a:t>String</a:t>
            </a:r>
            <a:r>
              <a:rPr lang="en-US" sz="1400" b="0" i="0" u="none" strike="noStrike">
                <a:solidFill>
                  <a:srgbClr val="000000"/>
                </a:solidFill>
                <a:latin typeface="Arial"/>
                <a:ea typeface="Arial"/>
                <a:cs typeface="Arial"/>
                <a:sym typeface="Arial"/>
              </a:rPr>
              <a:t>] </a:t>
            </a:r>
            <a:r>
              <a:rPr lang="en-US" sz="1400" b="1" i="0" u="none" strike="noStrike">
                <a:solidFill>
                  <a:srgbClr val="00669A"/>
                </a:solidFill>
                <a:latin typeface="Arial"/>
                <a:ea typeface="Arial"/>
                <a:cs typeface="Arial"/>
                <a:sym typeface="Arial"/>
              </a:rPr>
              <a:t>= </a:t>
            </a:r>
            <a:r>
              <a:rPr lang="en-US" sz="1400" b="1" i="0" u="none" strike="noStrike">
                <a:solidFill>
                  <a:srgbClr val="00AB89"/>
                </a:solidFill>
                <a:latin typeface="Arial"/>
                <a:ea typeface="Arial"/>
                <a:cs typeface="Arial"/>
                <a:sym typeface="Arial"/>
              </a:rPr>
              <a:t>FilteredRDD</a:t>
            </a:r>
            <a:r>
              <a:rPr lang="en-US" sz="1400" b="0" i="0" u="none" strike="noStrike">
                <a:solidFill>
                  <a:srgbClr val="000000"/>
                </a:solidFill>
                <a:latin typeface="Arial"/>
                <a:ea typeface="Arial"/>
                <a:cs typeface="Arial"/>
                <a:sym typeface="Arial"/>
              </a:rPr>
              <a:t>[</a:t>
            </a:r>
            <a:r>
              <a:rPr lang="en-US" sz="1400" b="1" i="0" u="none" strike="noStrike">
                <a:solidFill>
                  <a:srgbClr val="007789"/>
                </a:solidFill>
                <a:latin typeface="Arial"/>
                <a:ea typeface="Arial"/>
                <a:cs typeface="Arial"/>
                <a:sym typeface="Arial"/>
              </a:rPr>
              <a:t>…</a:t>
            </a:r>
            <a:r>
              <a:rPr lang="en-US" sz="1400" b="0" i="0" u="none" strike="noStrike">
                <a:solidFill>
                  <a:srgbClr val="000000"/>
                </a:solidFill>
                <a:latin typeface="Arial"/>
                <a:ea typeface="Arial"/>
                <a:cs typeface="Arial"/>
                <a:sym typeface="Arial"/>
              </a:rPr>
              <a:t>]</a:t>
            </a:r>
            <a:endParaRPr/>
          </a:p>
          <a:p>
            <a:pPr marL="0" marR="0" lvl="0" indent="0" algn="l" rtl="0">
              <a:spcBef>
                <a:spcPts val="0"/>
              </a:spcBef>
              <a:spcAft>
                <a:spcPts val="0"/>
              </a:spcAft>
              <a:buNone/>
            </a:pPr>
            <a:r>
              <a:rPr lang="en-US" sz="1400" b="0" i="0" u="none" strike="noStrike">
                <a:solidFill>
                  <a:srgbClr val="000089"/>
                </a:solidFill>
                <a:latin typeface="Arial"/>
                <a:ea typeface="Arial"/>
                <a:cs typeface="Arial"/>
                <a:sym typeface="Arial"/>
              </a:rPr>
              <a:t>scala</a:t>
            </a:r>
            <a:r>
              <a:rPr lang="en-US" sz="1400" b="0" i="0" u="none" strike="noStrike">
                <a:solidFill>
                  <a:srgbClr val="000000"/>
                </a:solidFill>
                <a:latin typeface="Arial"/>
                <a:ea typeface="Arial"/>
                <a:cs typeface="Arial"/>
                <a:sym typeface="Arial"/>
              </a:rPr>
              <a:t>&gt; </a:t>
            </a:r>
            <a:r>
              <a:rPr lang="en-US" sz="1400" b="0" i="0" u="none" strike="noStrike">
                <a:solidFill>
                  <a:srgbClr val="000089"/>
                </a:solidFill>
                <a:latin typeface="Arial"/>
                <a:ea typeface="Arial"/>
                <a:cs typeface="Arial"/>
                <a:sym typeface="Arial"/>
              </a:rPr>
              <a:t>pythonLines</a:t>
            </a:r>
            <a:r>
              <a:rPr lang="en-US" sz="1400" b="0" i="0" u="none" strike="noStrike">
                <a:solidFill>
                  <a:srgbClr val="000000"/>
                </a:solidFill>
                <a:latin typeface="Arial"/>
                <a:ea typeface="Arial"/>
                <a:cs typeface="Arial"/>
                <a:sym typeface="Arial"/>
              </a:rPr>
              <a:t>.</a:t>
            </a:r>
            <a:r>
              <a:rPr lang="en-US" sz="1400" b="0" i="0" u="none" strike="noStrike">
                <a:solidFill>
                  <a:srgbClr val="000089"/>
                </a:solidFill>
                <a:latin typeface="Arial"/>
                <a:ea typeface="Arial"/>
                <a:cs typeface="Arial"/>
                <a:sym typeface="Arial"/>
              </a:rPr>
              <a:t>first</a:t>
            </a:r>
            <a:r>
              <a:rPr lang="en-US" sz="1400" b="0" i="0" u="none" strike="noStrike">
                <a:solidFill>
                  <a:srgbClr val="000000"/>
                </a:solidFill>
                <a:latin typeface="Arial"/>
                <a:ea typeface="Arial"/>
                <a:cs typeface="Arial"/>
                <a:sym typeface="Arial"/>
              </a:rPr>
              <a:t>()</a:t>
            </a:r>
            <a:endParaRPr sz="14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5"/>
          <p:cNvSpPr/>
          <p:nvPr/>
        </p:nvSpPr>
        <p:spPr>
          <a:xfrm>
            <a:off x="304800" y="304800"/>
            <a:ext cx="8153400" cy="65556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Programming with RDDs</a:t>
            </a:r>
            <a:endParaRPr sz="1200"/>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177800" algn="just" rtl="0">
              <a:spcBef>
                <a:spcPts val="0"/>
              </a:spcBef>
              <a:spcAft>
                <a:spcPts val="0"/>
              </a:spcAft>
              <a:buClr>
                <a:schemeClr val="dk1"/>
              </a:buClr>
              <a:buSzPts val="2800"/>
              <a:buFont typeface="Arial"/>
              <a:buChar char="•"/>
            </a:pPr>
            <a:r>
              <a:rPr lang="en-US" sz="2400" dirty="0">
                <a:solidFill>
                  <a:schemeClr val="dk1"/>
                </a:solidFill>
                <a:latin typeface="Calibri"/>
                <a:ea typeface="Calibri"/>
                <a:cs typeface="Calibri"/>
                <a:sym typeface="Calibri"/>
              </a:rPr>
              <a:t>This chapter introduces Spark’s core abstraction for working with data, the resilient distributed dataset (RDD). </a:t>
            </a:r>
            <a:endParaRPr sz="1200"/>
          </a:p>
          <a:p>
            <a:pPr marL="0" marR="0" lvl="0" indent="0" algn="just" rtl="0">
              <a:spcBef>
                <a:spcPts val="0"/>
              </a:spcBef>
              <a:spcAft>
                <a:spcPts val="0"/>
              </a:spcAft>
              <a:buClr>
                <a:schemeClr val="dk1"/>
              </a:buClr>
              <a:buSzPts val="2800"/>
              <a:buFont typeface="Arial"/>
              <a:buNone/>
            </a:pPr>
            <a:endParaRPr sz="2400">
              <a:solidFill>
                <a:schemeClr val="dk1"/>
              </a:solidFill>
              <a:latin typeface="Calibri"/>
              <a:ea typeface="Calibri"/>
              <a:cs typeface="Calibri"/>
              <a:sym typeface="Calibri"/>
            </a:endParaRPr>
          </a:p>
          <a:p>
            <a:pPr marL="0" marR="0" lvl="0" indent="-177800" algn="just" rtl="0">
              <a:spcBef>
                <a:spcPts val="0"/>
              </a:spcBef>
              <a:spcAft>
                <a:spcPts val="0"/>
              </a:spcAft>
              <a:buClr>
                <a:schemeClr val="dk1"/>
              </a:buClr>
              <a:buSzPts val="2800"/>
              <a:buFont typeface="Arial"/>
              <a:buChar char="•"/>
            </a:pPr>
            <a:r>
              <a:rPr lang="en-US" sz="2400" dirty="0">
                <a:solidFill>
                  <a:schemeClr val="dk1"/>
                </a:solidFill>
                <a:latin typeface="Calibri"/>
                <a:ea typeface="Calibri"/>
                <a:cs typeface="Calibri"/>
                <a:sym typeface="Calibri"/>
              </a:rPr>
              <a:t>An RDD is simply a </a:t>
            </a:r>
            <a:r>
              <a:rPr lang="en-US" sz="2400" b="1" dirty="0">
                <a:solidFill>
                  <a:schemeClr val="dk1"/>
                </a:solidFill>
                <a:latin typeface="Calibri"/>
                <a:ea typeface="Calibri"/>
                <a:cs typeface="Calibri"/>
                <a:sym typeface="Calibri"/>
              </a:rPr>
              <a:t>distributed collection of elements. </a:t>
            </a:r>
            <a:endParaRPr sz="1200"/>
          </a:p>
          <a:p>
            <a:pPr marL="0" marR="0" lvl="0" indent="0" algn="just" rtl="0">
              <a:spcBef>
                <a:spcPts val="0"/>
              </a:spcBef>
              <a:spcAft>
                <a:spcPts val="0"/>
              </a:spcAft>
              <a:buClr>
                <a:schemeClr val="dk1"/>
              </a:buClr>
              <a:buSzPts val="2800"/>
              <a:buFont typeface="Arial"/>
              <a:buNone/>
            </a:pPr>
            <a:endParaRPr sz="2400">
              <a:solidFill>
                <a:schemeClr val="dk1"/>
              </a:solidFill>
              <a:latin typeface="Calibri"/>
              <a:ea typeface="Calibri"/>
              <a:cs typeface="Calibri"/>
              <a:sym typeface="Calibri"/>
            </a:endParaRPr>
          </a:p>
          <a:p>
            <a:pPr marL="0" marR="0" lvl="0" indent="-177800" algn="just" rtl="0">
              <a:spcBef>
                <a:spcPts val="0"/>
              </a:spcBef>
              <a:spcAft>
                <a:spcPts val="0"/>
              </a:spcAft>
              <a:buClr>
                <a:schemeClr val="dk1"/>
              </a:buClr>
              <a:buSzPts val="2800"/>
              <a:buFont typeface="Arial"/>
              <a:buChar char="•"/>
            </a:pPr>
            <a:r>
              <a:rPr lang="en-US" sz="2400" dirty="0">
                <a:solidFill>
                  <a:schemeClr val="dk1"/>
                </a:solidFill>
                <a:latin typeface="Calibri"/>
                <a:ea typeface="Calibri"/>
                <a:cs typeface="Calibri"/>
                <a:sym typeface="Calibri"/>
              </a:rPr>
              <a:t> In Spark </a:t>
            </a:r>
            <a:r>
              <a:rPr lang="en-US" sz="2400" b="1" dirty="0">
                <a:solidFill>
                  <a:schemeClr val="dk1"/>
                </a:solidFill>
                <a:latin typeface="Calibri"/>
                <a:ea typeface="Calibri"/>
                <a:cs typeface="Calibri"/>
                <a:sym typeface="Calibri"/>
              </a:rPr>
              <a:t>all work is expressed as either creating new RDDs, transforming existing RDDs, or calling operations on RDDs to compute a result. </a:t>
            </a:r>
            <a:endParaRPr sz="1200"/>
          </a:p>
          <a:p>
            <a:pPr marL="0" marR="0" lvl="0" indent="0" algn="just" rtl="0">
              <a:spcBef>
                <a:spcPts val="0"/>
              </a:spcBef>
              <a:spcAft>
                <a:spcPts val="0"/>
              </a:spcAft>
              <a:buClr>
                <a:schemeClr val="dk1"/>
              </a:buClr>
              <a:buSzPts val="2800"/>
              <a:buFont typeface="Arial"/>
              <a:buNone/>
            </a:pPr>
            <a:endParaRPr sz="2400" b="1">
              <a:solidFill>
                <a:schemeClr val="dk1"/>
              </a:solidFill>
              <a:latin typeface="Calibri"/>
              <a:ea typeface="Calibri"/>
              <a:cs typeface="Calibri"/>
              <a:sym typeface="Calibri"/>
            </a:endParaRPr>
          </a:p>
          <a:p>
            <a:pPr marL="0" marR="0" lvl="0" indent="-177800" algn="just" rtl="0">
              <a:spcBef>
                <a:spcPts val="0"/>
              </a:spcBef>
              <a:spcAft>
                <a:spcPts val="0"/>
              </a:spcAft>
              <a:buClr>
                <a:schemeClr val="dk1"/>
              </a:buClr>
              <a:buSzPts val="2800"/>
              <a:buFont typeface="Arial"/>
              <a:buChar char="•"/>
            </a:pPr>
            <a:r>
              <a:rPr lang="en-US" sz="2400" dirty="0">
                <a:solidFill>
                  <a:schemeClr val="dk1"/>
                </a:solidFill>
                <a:latin typeface="Calibri"/>
                <a:ea typeface="Calibri"/>
                <a:cs typeface="Calibri"/>
                <a:sym typeface="Calibri"/>
              </a:rPr>
              <a:t>Under the hood, </a:t>
            </a:r>
            <a:r>
              <a:rPr lang="en-US" sz="2400" b="1" dirty="0">
                <a:solidFill>
                  <a:schemeClr val="dk1"/>
                </a:solidFill>
                <a:latin typeface="Calibri"/>
                <a:ea typeface="Calibri"/>
                <a:cs typeface="Calibri"/>
                <a:sym typeface="Calibri"/>
              </a:rPr>
              <a:t>Spark automatically distributes the data contained in RDDs across your cluster and parallelizes the operations you perform on them</a:t>
            </a:r>
            <a:r>
              <a:rPr lang="en-US" sz="2400" dirty="0">
                <a:solidFill>
                  <a:schemeClr val="dk1"/>
                </a:solidFill>
                <a:latin typeface="Calibri"/>
                <a:ea typeface="Calibri"/>
                <a:cs typeface="Calibri"/>
                <a:sym typeface="Calibri"/>
              </a:rPr>
              <a:t>.</a:t>
            </a:r>
            <a:endParaRPr sz="120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6"/>
          <p:cNvSpPr/>
          <p:nvPr/>
        </p:nvSpPr>
        <p:spPr>
          <a:xfrm>
            <a:off x="384142" y="256119"/>
            <a:ext cx="8763000" cy="369331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RDD Basics</a:t>
            </a:r>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152400" algn="l" rtl="0">
              <a:spcBef>
                <a:spcPts val="0"/>
              </a:spcBef>
              <a:spcAft>
                <a:spcPts val="0"/>
              </a:spcAft>
              <a:buClr>
                <a:schemeClr val="dk1"/>
              </a:buClr>
              <a:buSzPts val="2400"/>
              <a:buFont typeface="Arial"/>
              <a:buChar char="•"/>
            </a:pPr>
            <a:r>
              <a:rPr lang="en-US" sz="2400" dirty="0">
                <a:solidFill>
                  <a:schemeClr val="dk1"/>
                </a:solidFill>
                <a:latin typeface="Calibri"/>
                <a:ea typeface="Calibri"/>
                <a:cs typeface="Calibri"/>
                <a:sym typeface="Calibri"/>
              </a:rPr>
              <a:t>An RDD in Spark is simply an </a:t>
            </a:r>
            <a:r>
              <a:rPr lang="en-US" sz="2400" b="1" dirty="0">
                <a:solidFill>
                  <a:schemeClr val="dk1"/>
                </a:solidFill>
                <a:latin typeface="Calibri"/>
                <a:ea typeface="Calibri"/>
                <a:cs typeface="Calibri"/>
                <a:sym typeface="Calibri"/>
              </a:rPr>
              <a:t>immutable distributed collection </a:t>
            </a:r>
            <a:r>
              <a:rPr lang="en-US" sz="2400" dirty="0">
                <a:solidFill>
                  <a:schemeClr val="dk1"/>
                </a:solidFill>
                <a:latin typeface="Calibri"/>
                <a:ea typeface="Calibri"/>
                <a:cs typeface="Calibri"/>
                <a:sym typeface="Calibri"/>
              </a:rPr>
              <a:t>of objects.</a:t>
            </a:r>
            <a:endParaRPr/>
          </a:p>
          <a:p>
            <a:pPr marL="0" marR="0" lvl="0" indent="0" algn="l" rtl="0">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152400" algn="l" rtl="0">
              <a:spcBef>
                <a:spcPts val="0"/>
              </a:spcBef>
              <a:spcAft>
                <a:spcPts val="0"/>
              </a:spcAft>
              <a:buClr>
                <a:schemeClr val="dk1"/>
              </a:buClr>
              <a:buSzPts val="2400"/>
              <a:buFont typeface="Arial"/>
              <a:buChar char="•"/>
            </a:pPr>
            <a:r>
              <a:rPr lang="en-US" sz="2400" dirty="0">
                <a:solidFill>
                  <a:schemeClr val="dk1"/>
                </a:solidFill>
                <a:latin typeface="Calibri"/>
                <a:ea typeface="Calibri"/>
                <a:cs typeface="Calibri"/>
                <a:sym typeface="Calibri"/>
              </a:rPr>
              <a:t> Each RDD is split into </a:t>
            </a:r>
            <a:r>
              <a:rPr lang="en-US" sz="2400" b="1" dirty="0">
                <a:solidFill>
                  <a:schemeClr val="dk1"/>
                </a:solidFill>
                <a:latin typeface="Calibri"/>
                <a:ea typeface="Calibri"/>
                <a:cs typeface="Calibri"/>
                <a:sym typeface="Calibri"/>
              </a:rPr>
              <a:t>multiple </a:t>
            </a:r>
            <a:r>
              <a:rPr lang="en-US" sz="2400" b="1" i="1" dirty="0">
                <a:solidFill>
                  <a:schemeClr val="dk1"/>
                </a:solidFill>
                <a:latin typeface="Calibri"/>
                <a:ea typeface="Calibri"/>
                <a:cs typeface="Calibri"/>
                <a:sym typeface="Calibri"/>
              </a:rPr>
              <a:t>partitions</a:t>
            </a:r>
            <a:r>
              <a:rPr lang="en-US" sz="2400" i="1" dirty="0">
                <a:solidFill>
                  <a:schemeClr val="dk1"/>
                </a:solidFill>
                <a:latin typeface="Calibri"/>
                <a:ea typeface="Calibri"/>
                <a:cs typeface="Calibri"/>
                <a:sym typeface="Calibri"/>
              </a:rPr>
              <a:t>, which may be computed on different nodes of the cluster.</a:t>
            </a:r>
            <a:endParaRPr/>
          </a:p>
          <a:p>
            <a:pPr marL="0" marR="0" lvl="0" indent="0" algn="l" rtl="0">
              <a:spcBef>
                <a:spcPts val="0"/>
              </a:spcBef>
              <a:spcAft>
                <a:spcPts val="0"/>
              </a:spcAft>
              <a:buClr>
                <a:schemeClr val="dk1"/>
              </a:buClr>
              <a:buSzPts val="2400"/>
              <a:buFont typeface="Arial"/>
              <a:buNone/>
            </a:pPr>
            <a:endParaRPr sz="2400" i="1">
              <a:solidFill>
                <a:schemeClr val="dk1"/>
              </a:solidFill>
              <a:latin typeface="Calibri"/>
              <a:ea typeface="Calibri"/>
              <a:cs typeface="Calibri"/>
              <a:sym typeface="Calibri"/>
            </a:endParaRPr>
          </a:p>
          <a:p>
            <a:pPr marL="0" marR="0" lvl="0" indent="-152400" algn="l" rtl="0">
              <a:spcBef>
                <a:spcPts val="0"/>
              </a:spcBef>
              <a:spcAft>
                <a:spcPts val="0"/>
              </a:spcAft>
              <a:buClr>
                <a:schemeClr val="dk1"/>
              </a:buClr>
              <a:buSzPts val="2400"/>
              <a:buFont typeface="Arial"/>
              <a:buChar char="•"/>
            </a:pPr>
            <a:r>
              <a:rPr lang="en-US" sz="2400" dirty="0">
                <a:solidFill>
                  <a:schemeClr val="dk1"/>
                </a:solidFill>
                <a:latin typeface="Calibri"/>
                <a:ea typeface="Calibri"/>
                <a:cs typeface="Calibri"/>
                <a:sym typeface="Calibri"/>
              </a:rPr>
              <a:t>RDDs can </a:t>
            </a:r>
            <a:r>
              <a:rPr lang="en-US" sz="2400" b="1" dirty="0">
                <a:solidFill>
                  <a:schemeClr val="dk1"/>
                </a:solidFill>
                <a:latin typeface="Calibri"/>
                <a:ea typeface="Calibri"/>
                <a:cs typeface="Calibri"/>
                <a:sym typeface="Calibri"/>
              </a:rPr>
              <a:t>contain any type of Python, Java, or </a:t>
            </a:r>
            <a:r>
              <a:rPr lang="en-US" sz="2400" b="1" dirty="0" err="1">
                <a:solidFill>
                  <a:schemeClr val="dk1"/>
                </a:solidFill>
                <a:latin typeface="Calibri"/>
                <a:ea typeface="Calibri"/>
                <a:cs typeface="Calibri"/>
                <a:sym typeface="Calibri"/>
              </a:rPr>
              <a:t>Scala</a:t>
            </a:r>
            <a:r>
              <a:rPr lang="en-US" sz="2400" b="1" dirty="0">
                <a:solidFill>
                  <a:schemeClr val="dk1"/>
                </a:solidFill>
                <a:latin typeface="Calibri"/>
                <a:ea typeface="Calibri"/>
                <a:cs typeface="Calibri"/>
                <a:sym typeface="Calibri"/>
              </a:rPr>
              <a:t> objects, including user-defined classes</a:t>
            </a:r>
            <a:endParaRPr/>
          </a:p>
        </p:txBody>
      </p:sp>
      <p:sp>
        <p:nvSpPr>
          <p:cNvPr id="206" name="Google Shape;206;p36"/>
          <p:cNvSpPr/>
          <p:nvPr/>
        </p:nvSpPr>
        <p:spPr>
          <a:xfrm>
            <a:off x="152400" y="3944889"/>
            <a:ext cx="8839200" cy="156966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Users create RDDs in two ways: </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🡪by loading an external dataset,  OR</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 by distributing a collection of objects (e.g., a list or set) in their </a:t>
            </a:r>
            <a:r>
              <a:rPr lang="en-US" sz="2400" b="1">
                <a:solidFill>
                  <a:schemeClr val="dk1"/>
                </a:solidFill>
                <a:latin typeface="Calibri"/>
                <a:ea typeface="Calibri"/>
                <a:cs typeface="Calibri"/>
                <a:sym typeface="Calibri"/>
              </a:rPr>
              <a:t>driver pro</a:t>
            </a:r>
            <a:r>
              <a:rPr lang="en-US" sz="2000" b="1">
                <a:solidFill>
                  <a:schemeClr val="dk1"/>
                </a:solidFill>
                <a:latin typeface="Calibri"/>
                <a:ea typeface="Calibri"/>
                <a:cs typeface="Calibri"/>
                <a:sym typeface="Calibri"/>
              </a:rPr>
              <a:t>gram</a:t>
            </a:r>
            <a:endParaRPr/>
          </a:p>
        </p:txBody>
      </p:sp>
      <p:sp>
        <p:nvSpPr>
          <p:cNvPr id="207" name="Google Shape;207;p36"/>
          <p:cNvSpPr/>
          <p:nvPr/>
        </p:nvSpPr>
        <p:spPr>
          <a:xfrm>
            <a:off x="152400" y="5638800"/>
            <a:ext cx="8534400" cy="8309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Creating an RDD of strings with textFile() in Python</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&gt;&gt;&gt; lines = sc.textFile(“README.md”)</a:t>
            </a:r>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7"/>
          <p:cNvSpPr/>
          <p:nvPr/>
        </p:nvSpPr>
        <p:spPr>
          <a:xfrm>
            <a:off x="152400" y="285946"/>
            <a:ext cx="8458200" cy="2677656"/>
          </a:xfrm>
          <a:prstGeom prst="rect">
            <a:avLst/>
          </a:prstGeom>
          <a:noFill/>
          <a:ln>
            <a:noFill/>
          </a:ln>
        </p:spPr>
        <p:txBody>
          <a:bodyPr spcFirstLastPara="1" wrap="square" lIns="91425" tIns="45700" rIns="91425" bIns="45700" anchor="t" anchorCtr="0">
            <a:noAutofit/>
          </a:bodyPr>
          <a:lstStyle/>
          <a:p>
            <a:pPr marL="0" marR="0" lvl="0" indent="-177800" algn="l" rtl="0">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Once created, </a:t>
            </a:r>
            <a:r>
              <a:rPr lang="en-US" sz="2800" b="1">
                <a:solidFill>
                  <a:schemeClr val="dk1"/>
                </a:solidFill>
                <a:latin typeface="Calibri"/>
                <a:ea typeface="Calibri"/>
                <a:cs typeface="Calibri"/>
                <a:sym typeface="Calibri"/>
              </a:rPr>
              <a:t>RDDs offer two types of operations: </a:t>
            </a:r>
            <a:r>
              <a:rPr lang="en-US" sz="2800" b="1" i="1">
                <a:solidFill>
                  <a:schemeClr val="dk1"/>
                </a:solidFill>
                <a:latin typeface="Calibri"/>
                <a:ea typeface="Calibri"/>
                <a:cs typeface="Calibri"/>
                <a:sym typeface="Calibri"/>
              </a:rPr>
              <a:t>transformations and actions.</a:t>
            </a:r>
            <a:endParaRPr/>
          </a:p>
          <a:p>
            <a:pPr marL="0" marR="0" lvl="0" indent="0" algn="l" rtl="0">
              <a:spcBef>
                <a:spcPts val="0"/>
              </a:spcBef>
              <a:spcAft>
                <a:spcPts val="0"/>
              </a:spcAft>
              <a:buNone/>
            </a:pPr>
            <a:endParaRPr sz="2800" i="1">
              <a:solidFill>
                <a:schemeClr val="dk1"/>
              </a:solidFill>
              <a:latin typeface="Calibri"/>
              <a:ea typeface="Calibri"/>
              <a:cs typeface="Calibri"/>
              <a:sym typeface="Calibri"/>
            </a:endParaRPr>
          </a:p>
          <a:p>
            <a:pPr marL="0" marR="0" lvl="0" indent="-177800" algn="l" rtl="0">
              <a:spcBef>
                <a:spcPts val="0"/>
              </a:spcBef>
              <a:spcAft>
                <a:spcPts val="0"/>
              </a:spcAft>
              <a:buClr>
                <a:schemeClr val="dk1"/>
              </a:buClr>
              <a:buSzPts val="2800"/>
              <a:buFont typeface="Arial"/>
              <a:buChar char="•"/>
            </a:pPr>
            <a:r>
              <a:rPr lang="en-US" sz="2800" i="1">
                <a:solidFill>
                  <a:schemeClr val="dk1"/>
                </a:solidFill>
                <a:latin typeface="Calibri"/>
                <a:ea typeface="Calibri"/>
                <a:cs typeface="Calibri"/>
                <a:sym typeface="Calibri"/>
              </a:rPr>
              <a:t>Transformations </a:t>
            </a:r>
            <a:r>
              <a:rPr lang="en-US" sz="2800" b="1" i="1">
                <a:solidFill>
                  <a:schemeClr val="dk1"/>
                </a:solidFill>
                <a:latin typeface="Calibri"/>
                <a:ea typeface="Calibri"/>
                <a:cs typeface="Calibri"/>
                <a:sym typeface="Calibri"/>
              </a:rPr>
              <a:t>construct a new RDD from a previous one</a:t>
            </a:r>
            <a:r>
              <a:rPr lang="en-US" sz="2800" i="1">
                <a:solidFill>
                  <a:schemeClr val="dk1"/>
                </a:solidFill>
                <a:latin typeface="Calibri"/>
                <a:ea typeface="Calibri"/>
                <a:cs typeface="Calibri"/>
                <a:sym typeface="Calibri"/>
              </a:rPr>
              <a:t>. For example, one common </a:t>
            </a:r>
            <a:r>
              <a:rPr lang="en-US" sz="2800">
                <a:solidFill>
                  <a:schemeClr val="dk1"/>
                </a:solidFill>
                <a:latin typeface="Calibri"/>
                <a:ea typeface="Calibri"/>
                <a:cs typeface="Calibri"/>
                <a:sym typeface="Calibri"/>
              </a:rPr>
              <a:t>transformation is filtering data that matches a predicate</a:t>
            </a:r>
            <a:endParaRPr/>
          </a:p>
        </p:txBody>
      </p:sp>
      <p:sp>
        <p:nvSpPr>
          <p:cNvPr id="213" name="Google Shape;213;p37"/>
          <p:cNvSpPr/>
          <p:nvPr/>
        </p:nvSpPr>
        <p:spPr>
          <a:xfrm>
            <a:off x="187751" y="3248068"/>
            <a:ext cx="7696200" cy="8309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Calling the filter() transformation</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&gt;&gt;&gt; pythonLines = lines.filter(</a:t>
            </a:r>
            <a:r>
              <a:rPr lang="en-US" sz="2400" b="1">
                <a:solidFill>
                  <a:schemeClr val="dk1"/>
                </a:solidFill>
                <a:latin typeface="Calibri"/>
                <a:ea typeface="Calibri"/>
                <a:cs typeface="Calibri"/>
                <a:sym typeface="Calibri"/>
              </a:rPr>
              <a:t>lambda line: “Python” in line)</a:t>
            </a:r>
            <a:endParaRPr sz="2400">
              <a:solidFill>
                <a:schemeClr val="dk1"/>
              </a:solidFill>
              <a:latin typeface="Calibri"/>
              <a:ea typeface="Calibri"/>
              <a:cs typeface="Calibri"/>
              <a:sym typeface="Calibri"/>
            </a:endParaRPr>
          </a:p>
        </p:txBody>
      </p:sp>
      <p:sp>
        <p:nvSpPr>
          <p:cNvPr id="214" name="Google Shape;214;p37"/>
          <p:cNvSpPr/>
          <p:nvPr/>
        </p:nvSpPr>
        <p:spPr>
          <a:xfrm>
            <a:off x="304800" y="4266414"/>
            <a:ext cx="8534400" cy="2677656"/>
          </a:xfrm>
          <a:prstGeom prst="rect">
            <a:avLst/>
          </a:prstGeom>
          <a:noFill/>
          <a:ln>
            <a:noFill/>
          </a:ln>
        </p:spPr>
        <p:txBody>
          <a:bodyPr spcFirstLastPara="1" wrap="square" lIns="91425" tIns="45700" rIns="91425" bIns="45700" anchor="t" anchorCtr="0">
            <a:noAutofit/>
          </a:bodyPr>
          <a:lstStyle/>
          <a:p>
            <a:pPr marL="0" marR="0" lvl="0" indent="-177800" algn="l" rtl="0">
              <a:spcBef>
                <a:spcPts val="0"/>
              </a:spcBef>
              <a:spcAft>
                <a:spcPts val="0"/>
              </a:spcAft>
              <a:buClr>
                <a:schemeClr val="dk1"/>
              </a:buClr>
              <a:buSzPts val="2800"/>
              <a:buFont typeface="Arial"/>
              <a:buChar char="•"/>
            </a:pPr>
            <a:r>
              <a:rPr lang="en-US" sz="2800" i="1">
                <a:solidFill>
                  <a:schemeClr val="dk1"/>
                </a:solidFill>
                <a:latin typeface="Calibri"/>
                <a:ea typeface="Calibri"/>
                <a:cs typeface="Calibri"/>
                <a:sym typeface="Calibri"/>
              </a:rPr>
              <a:t>Actions, on the other hand, </a:t>
            </a:r>
            <a:r>
              <a:rPr lang="en-US" sz="2800" b="1" i="1">
                <a:solidFill>
                  <a:schemeClr val="dk1"/>
                </a:solidFill>
                <a:latin typeface="Calibri"/>
                <a:ea typeface="Calibri"/>
                <a:cs typeface="Calibri"/>
                <a:sym typeface="Calibri"/>
              </a:rPr>
              <a:t>compute a result based on an RDD, and either return it to the </a:t>
            </a:r>
            <a:r>
              <a:rPr lang="en-US" sz="2800" b="1">
                <a:solidFill>
                  <a:schemeClr val="dk1"/>
                </a:solidFill>
                <a:latin typeface="Calibri"/>
                <a:ea typeface="Calibri"/>
                <a:cs typeface="Calibri"/>
                <a:sym typeface="Calibri"/>
              </a:rPr>
              <a:t>driver program or save it to an external storage system </a:t>
            </a:r>
            <a:r>
              <a:rPr lang="en-US" sz="2800">
                <a:solidFill>
                  <a:schemeClr val="dk1"/>
                </a:solidFill>
                <a:latin typeface="Calibri"/>
                <a:ea typeface="Calibri"/>
                <a:cs typeface="Calibri"/>
                <a:sym typeface="Calibri"/>
              </a:rPr>
              <a:t>(e.g., HDFS). </a:t>
            </a:r>
            <a:endParaRPr/>
          </a:p>
          <a:p>
            <a:pPr marL="0" marR="0" lvl="0" indent="0" algn="l" rtl="0">
              <a:spcBef>
                <a:spcPts val="0"/>
              </a:spcBef>
              <a:spcAft>
                <a:spcPts val="0"/>
              </a:spcAft>
              <a:buNone/>
            </a:pPr>
            <a:endParaRPr sz="2800">
              <a:solidFill>
                <a:schemeClr val="dk1"/>
              </a:solidFill>
              <a:latin typeface="Calibri"/>
              <a:ea typeface="Calibri"/>
              <a:cs typeface="Calibri"/>
              <a:sym typeface="Calibri"/>
            </a:endParaRPr>
          </a:p>
          <a:p>
            <a:pPr marL="0" marR="0" lvl="0" indent="-177800" algn="l" rtl="0">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One example of an action is first(), which returns the first element in an RDD</a:t>
            </a:r>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8"/>
          <p:cNvSpPr/>
          <p:nvPr/>
        </p:nvSpPr>
        <p:spPr>
          <a:xfrm>
            <a:off x="381000" y="381000"/>
            <a:ext cx="8686800" cy="110799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Calling the first() action</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&gt;&gt;&gt; pythonLines.first()</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0" name="Google Shape;220;p38"/>
          <p:cNvSpPr txBox="1"/>
          <p:nvPr/>
        </p:nvSpPr>
        <p:spPr>
          <a:xfrm>
            <a:off x="533400" y="1828800"/>
            <a:ext cx="7772400" cy="2677656"/>
          </a:xfrm>
          <a:prstGeom prst="rect">
            <a:avLst/>
          </a:prstGeom>
          <a:noFill/>
          <a:ln>
            <a:noFill/>
          </a:ln>
        </p:spPr>
        <p:txBody>
          <a:bodyPr spcFirstLastPara="1" wrap="square" lIns="91425" tIns="45700" rIns="91425" bIns="45700" anchor="t" anchorCtr="0">
            <a:spAutoFit/>
          </a:bodyPr>
          <a:lstStyle/>
          <a:p>
            <a:pPr marL="0" marR="0" lvl="0" indent="-177800" algn="l" rtl="0">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Transformations and actions are </a:t>
            </a:r>
            <a:r>
              <a:rPr lang="en-US" sz="2800" b="1">
                <a:solidFill>
                  <a:schemeClr val="dk1"/>
                </a:solidFill>
                <a:latin typeface="Calibri"/>
                <a:ea typeface="Calibri"/>
                <a:cs typeface="Calibri"/>
                <a:sym typeface="Calibri"/>
              </a:rPr>
              <a:t>different because of the way Spark computes RDDs.</a:t>
            </a:r>
            <a:endParaRPr/>
          </a:p>
          <a:p>
            <a:pPr marL="0" marR="0" lvl="0" indent="0" algn="l" rtl="0">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177800" algn="l" rtl="0">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Although you can define new RDDs any time, Spark computes them only in a </a:t>
            </a:r>
            <a:r>
              <a:rPr lang="en-US" sz="2800" i="1">
                <a:solidFill>
                  <a:schemeClr val="dk1"/>
                </a:solidFill>
                <a:latin typeface="Calibri"/>
                <a:ea typeface="Calibri"/>
                <a:cs typeface="Calibri"/>
                <a:sym typeface="Calibri"/>
              </a:rPr>
              <a:t>lazy fashion </a:t>
            </a:r>
            <a:r>
              <a:rPr lang="en-US" sz="2800">
                <a:solidFill>
                  <a:schemeClr val="dk1"/>
                </a:solidFill>
                <a:latin typeface="Calibri"/>
                <a:ea typeface="Calibri"/>
                <a:cs typeface="Calibri"/>
                <a:sym typeface="Calibri"/>
              </a:rPr>
              <a:t>— that is, the first time they are used in an action</a:t>
            </a:r>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9"/>
          <p:cNvSpPr/>
          <p:nvPr/>
        </p:nvSpPr>
        <p:spPr>
          <a:xfrm>
            <a:off x="0" y="228600"/>
            <a:ext cx="8763000" cy="2985433"/>
          </a:xfrm>
          <a:prstGeom prst="rect">
            <a:avLst/>
          </a:prstGeom>
          <a:noFill/>
          <a:ln>
            <a:noFill/>
          </a:ln>
        </p:spPr>
        <p:txBody>
          <a:bodyPr spcFirstLastPara="1" wrap="square" lIns="91425" tIns="45700" rIns="91425" bIns="45700" anchor="t" anchorCtr="0">
            <a:noAutofit/>
          </a:bodyPr>
          <a:lstStyle/>
          <a:p>
            <a:pPr marL="0" marR="0" lvl="0" indent="-177800" algn="l" rtl="0">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Finally, </a:t>
            </a:r>
            <a:r>
              <a:rPr lang="en-US" sz="2800" b="1">
                <a:solidFill>
                  <a:schemeClr val="dk1"/>
                </a:solidFill>
                <a:latin typeface="Calibri"/>
                <a:ea typeface="Calibri"/>
                <a:cs typeface="Calibri"/>
                <a:sym typeface="Calibri"/>
              </a:rPr>
              <a:t>Spark’s RDDs are by default recomputed each time you run an action on them. </a:t>
            </a:r>
            <a:endParaRPr/>
          </a:p>
          <a:p>
            <a:pPr marL="0" marR="0" lvl="0" indent="0" algn="l" rtl="0">
              <a:spcBef>
                <a:spcPts val="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a:p>
            <a:pPr marL="0" marR="0" lvl="0" indent="-127000" algn="l" rtl="0">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If </a:t>
            </a:r>
            <a:r>
              <a:rPr lang="en-US" sz="2800">
                <a:solidFill>
                  <a:schemeClr val="dk1"/>
                </a:solidFill>
                <a:latin typeface="Calibri"/>
                <a:ea typeface="Calibri"/>
                <a:cs typeface="Calibri"/>
                <a:sym typeface="Calibri"/>
              </a:rPr>
              <a:t>you would like to </a:t>
            </a:r>
            <a:r>
              <a:rPr lang="en-US" sz="2800" b="1">
                <a:solidFill>
                  <a:schemeClr val="dk1"/>
                </a:solidFill>
                <a:latin typeface="Calibri"/>
                <a:ea typeface="Calibri"/>
                <a:cs typeface="Calibri"/>
                <a:sym typeface="Calibri"/>
              </a:rPr>
              <a:t>reuse an RDD in multiple actions, you can ask Spark to </a:t>
            </a:r>
            <a:r>
              <a:rPr lang="en-US" sz="2800" b="1" i="1">
                <a:solidFill>
                  <a:schemeClr val="dk1"/>
                </a:solidFill>
                <a:latin typeface="Calibri"/>
                <a:ea typeface="Calibri"/>
                <a:cs typeface="Calibri"/>
                <a:sym typeface="Calibri"/>
              </a:rPr>
              <a:t>persist it using </a:t>
            </a:r>
            <a:r>
              <a:rPr lang="en-US" sz="2800" b="1">
                <a:solidFill>
                  <a:schemeClr val="dk1"/>
                </a:solidFill>
                <a:latin typeface="Calibri"/>
                <a:ea typeface="Calibri"/>
                <a:cs typeface="Calibri"/>
                <a:sym typeface="Calibri"/>
              </a:rPr>
              <a:t>RDD.persist().</a:t>
            </a:r>
            <a:endParaRPr/>
          </a:p>
          <a:p>
            <a:pPr marL="0" marR="0" lvl="0" indent="0" algn="l" rtl="0">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226" name="Google Shape;226;p39"/>
          <p:cNvSpPr/>
          <p:nvPr/>
        </p:nvSpPr>
        <p:spPr>
          <a:xfrm>
            <a:off x="762000" y="2895600"/>
            <a:ext cx="7543800" cy="224676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a:solidFill>
                  <a:schemeClr val="dk1"/>
                </a:solidFill>
                <a:latin typeface="Calibri"/>
                <a:ea typeface="Calibri"/>
                <a:cs typeface="Calibri"/>
                <a:sym typeface="Calibri"/>
              </a:rPr>
              <a:t>Persisting an RDD in memory</a:t>
            </a:r>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&gt;&gt;&gt; pythonLines.persist</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&gt;&gt;&gt; pythonLines.count()</a:t>
            </a:r>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2</a:t>
            </a:r>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&gt;&gt;&gt; pythonLines.first()</a:t>
            </a:r>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40"/>
          <p:cNvSpPr txBox="1"/>
          <p:nvPr/>
        </p:nvSpPr>
        <p:spPr>
          <a:xfrm>
            <a:off x="76200" y="366623"/>
            <a:ext cx="8305800" cy="612475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800">
                <a:solidFill>
                  <a:schemeClr val="dk1"/>
                </a:solidFill>
                <a:latin typeface="Calibri"/>
                <a:ea typeface="Calibri"/>
                <a:cs typeface="Calibri"/>
                <a:sym typeface="Calibri"/>
              </a:rPr>
              <a:t>To summarize, every Spark program and shell session will work as follows:</a:t>
            </a:r>
            <a:endParaRPr/>
          </a:p>
          <a:p>
            <a:pPr marL="0" marR="0" lvl="0" indent="0" algn="just" rtl="0">
              <a:spcBef>
                <a:spcPts val="0"/>
              </a:spcBef>
              <a:spcAft>
                <a:spcPts val="0"/>
              </a:spcAft>
              <a:buNone/>
            </a:pPr>
            <a:endParaRPr sz="2800">
              <a:solidFill>
                <a:schemeClr val="dk1"/>
              </a:solidFill>
              <a:latin typeface="Calibri"/>
              <a:ea typeface="Calibri"/>
              <a:cs typeface="Calibri"/>
              <a:sym typeface="Calibri"/>
            </a:endParaRPr>
          </a:p>
          <a:p>
            <a:pPr marL="457200" marR="0" lvl="0" indent="-457200" algn="just" rtl="0">
              <a:spcBef>
                <a:spcPts val="0"/>
              </a:spcBef>
              <a:spcAft>
                <a:spcPts val="0"/>
              </a:spcAft>
              <a:buClr>
                <a:schemeClr val="dk1"/>
              </a:buClr>
              <a:buSzPts val="2800"/>
              <a:buFont typeface="Calibri"/>
              <a:buAutoNum type="arabicPeriod"/>
            </a:pPr>
            <a:r>
              <a:rPr lang="en-US" sz="2800">
                <a:solidFill>
                  <a:schemeClr val="dk1"/>
                </a:solidFill>
                <a:latin typeface="Calibri"/>
                <a:ea typeface="Calibri"/>
                <a:cs typeface="Calibri"/>
                <a:sym typeface="Calibri"/>
              </a:rPr>
              <a:t>Create some input RDDs from external data.</a:t>
            </a:r>
            <a:endParaRPr/>
          </a:p>
          <a:p>
            <a:pPr marL="457200" marR="0" lvl="0" indent="-279400" algn="just" rtl="0">
              <a:spcBef>
                <a:spcPts val="0"/>
              </a:spcBef>
              <a:spcAft>
                <a:spcPts val="0"/>
              </a:spcAft>
              <a:buClr>
                <a:schemeClr val="dk1"/>
              </a:buClr>
              <a:buSzPts val="2800"/>
              <a:buFont typeface="Calibri"/>
              <a:buNone/>
            </a:pPr>
            <a:endParaRPr sz="2800">
              <a:solidFill>
                <a:schemeClr val="dk1"/>
              </a:solidFill>
              <a:latin typeface="Calibri"/>
              <a:ea typeface="Calibri"/>
              <a:cs typeface="Calibri"/>
              <a:sym typeface="Calibri"/>
            </a:endParaRPr>
          </a:p>
          <a:p>
            <a:pPr marL="0" marR="0" lvl="0" indent="0" algn="just" rtl="0">
              <a:spcBef>
                <a:spcPts val="0"/>
              </a:spcBef>
              <a:spcAft>
                <a:spcPts val="0"/>
              </a:spcAft>
              <a:buNone/>
            </a:pPr>
            <a:r>
              <a:rPr lang="en-US" sz="2800">
                <a:solidFill>
                  <a:schemeClr val="dk1"/>
                </a:solidFill>
                <a:latin typeface="Calibri"/>
                <a:ea typeface="Calibri"/>
                <a:cs typeface="Calibri"/>
                <a:sym typeface="Calibri"/>
              </a:rPr>
              <a:t>2. Transform them to define new RDDs using transformations like filter().</a:t>
            </a:r>
            <a:endParaRPr/>
          </a:p>
          <a:p>
            <a:pPr marL="0" marR="0" lvl="0" indent="0" algn="just" rtl="0">
              <a:spcBef>
                <a:spcPts val="0"/>
              </a:spcBef>
              <a:spcAft>
                <a:spcPts val="0"/>
              </a:spcAft>
              <a:buNone/>
            </a:pPr>
            <a:endParaRPr sz="2800">
              <a:solidFill>
                <a:schemeClr val="dk1"/>
              </a:solidFill>
              <a:latin typeface="Calibri"/>
              <a:ea typeface="Calibri"/>
              <a:cs typeface="Calibri"/>
              <a:sym typeface="Calibri"/>
            </a:endParaRPr>
          </a:p>
          <a:p>
            <a:pPr marL="0" marR="0" lvl="0" indent="0" algn="just" rtl="0">
              <a:spcBef>
                <a:spcPts val="0"/>
              </a:spcBef>
              <a:spcAft>
                <a:spcPts val="0"/>
              </a:spcAft>
              <a:buNone/>
            </a:pPr>
            <a:r>
              <a:rPr lang="en-US" sz="2800">
                <a:solidFill>
                  <a:schemeClr val="dk1"/>
                </a:solidFill>
                <a:latin typeface="Calibri"/>
                <a:ea typeface="Calibri"/>
                <a:cs typeface="Calibri"/>
                <a:sym typeface="Calibri"/>
              </a:rPr>
              <a:t>3. Ask Spark to persist() any intermediate RDDs that will need to be reused.</a:t>
            </a:r>
            <a:endParaRPr/>
          </a:p>
          <a:p>
            <a:pPr marL="0" marR="0" lvl="0" indent="0" algn="just" rtl="0">
              <a:spcBef>
                <a:spcPts val="0"/>
              </a:spcBef>
              <a:spcAft>
                <a:spcPts val="0"/>
              </a:spcAft>
              <a:buNone/>
            </a:pPr>
            <a:endParaRPr sz="2800">
              <a:solidFill>
                <a:schemeClr val="dk1"/>
              </a:solidFill>
              <a:latin typeface="Calibri"/>
              <a:ea typeface="Calibri"/>
              <a:cs typeface="Calibri"/>
              <a:sym typeface="Calibri"/>
            </a:endParaRPr>
          </a:p>
          <a:p>
            <a:pPr marL="0" marR="0" lvl="0" indent="0" algn="just" rtl="0">
              <a:spcBef>
                <a:spcPts val="0"/>
              </a:spcBef>
              <a:spcAft>
                <a:spcPts val="0"/>
              </a:spcAft>
              <a:buNone/>
            </a:pPr>
            <a:r>
              <a:rPr lang="en-US" sz="2800">
                <a:solidFill>
                  <a:schemeClr val="dk1"/>
                </a:solidFill>
                <a:latin typeface="Calibri"/>
                <a:ea typeface="Calibri"/>
                <a:cs typeface="Calibri"/>
                <a:sym typeface="Calibri"/>
              </a:rPr>
              <a:t>4. Launch actions such as count() and first() to kick off a parallel computation, which is then optimized and executed by Spark.</a:t>
            </a:r>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1"/>
          <p:cNvSpPr/>
          <p:nvPr/>
        </p:nvSpPr>
        <p:spPr>
          <a:xfrm>
            <a:off x="228600" y="304800"/>
            <a:ext cx="8610600" cy="3970318"/>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2800">
                <a:solidFill>
                  <a:schemeClr val="dk1"/>
                </a:solidFill>
                <a:latin typeface="Calibri"/>
                <a:ea typeface="Calibri"/>
                <a:cs typeface="Calibri"/>
                <a:sym typeface="Calibri"/>
              </a:rPr>
              <a:t>Creating RDDs</a:t>
            </a:r>
            <a:endParaRPr/>
          </a:p>
          <a:p>
            <a:pPr marL="0" marR="0" lvl="0" indent="0" algn="just" rtl="0">
              <a:spcBef>
                <a:spcPts val="0"/>
              </a:spcBef>
              <a:spcAft>
                <a:spcPts val="0"/>
              </a:spcAft>
              <a:buNone/>
            </a:pPr>
            <a:endParaRPr sz="2800">
              <a:solidFill>
                <a:schemeClr val="dk1"/>
              </a:solidFill>
              <a:latin typeface="Calibri"/>
              <a:ea typeface="Calibri"/>
              <a:cs typeface="Calibri"/>
              <a:sym typeface="Calibri"/>
            </a:endParaRPr>
          </a:p>
          <a:p>
            <a:pPr marL="0" marR="0" lvl="0" indent="-177800" algn="just" rtl="0">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Spark provides two ways to create RDDs: </a:t>
            </a:r>
            <a:r>
              <a:rPr lang="en-US" sz="2800" b="1">
                <a:solidFill>
                  <a:schemeClr val="dk1"/>
                </a:solidFill>
                <a:latin typeface="Calibri"/>
                <a:ea typeface="Calibri"/>
                <a:cs typeface="Calibri"/>
                <a:sym typeface="Calibri"/>
              </a:rPr>
              <a:t>loading an external dataset and parallelizing a collection in your driver program.</a:t>
            </a:r>
            <a:endParaRPr/>
          </a:p>
          <a:p>
            <a:pPr marL="0" marR="0" lvl="0" indent="0" algn="just" rtl="0">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177800" algn="just" rtl="0">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The simplest way to create RDDs is to take an existing collection in your program and </a:t>
            </a:r>
            <a:r>
              <a:rPr lang="en-US" sz="2800" b="1">
                <a:solidFill>
                  <a:schemeClr val="dk1"/>
                </a:solidFill>
                <a:latin typeface="Calibri"/>
                <a:ea typeface="Calibri"/>
                <a:cs typeface="Calibri"/>
                <a:sym typeface="Calibri"/>
              </a:rPr>
              <a:t>pass it to SparkContext’s parallelize() method</a:t>
            </a:r>
            <a:r>
              <a:rPr lang="en-US" sz="2800">
                <a:solidFill>
                  <a:schemeClr val="dk1"/>
                </a:solidFill>
                <a:latin typeface="Calibri"/>
                <a:ea typeface="Calibri"/>
                <a:cs typeface="Calibri"/>
                <a:sym typeface="Calibri"/>
              </a:rPr>
              <a:t>, as shown</a:t>
            </a: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5"/>
          <p:cNvSpPr/>
          <p:nvPr/>
        </p:nvSpPr>
        <p:spPr>
          <a:xfrm>
            <a:off x="1" y="-30777"/>
            <a:ext cx="8839200" cy="652486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E0012"/>
              </a:buClr>
              <a:buSzPts val="1700"/>
              <a:buFont typeface="Arial"/>
              <a:buNone/>
            </a:pPr>
            <a:r>
              <a:rPr lang="en-US" sz="1700" b="0" i="0" u="none" strike="noStrike" cap="none">
                <a:solidFill>
                  <a:srgbClr val="8E0012"/>
                </a:solidFill>
                <a:latin typeface="Arial"/>
                <a:ea typeface="Arial"/>
                <a:cs typeface="Arial"/>
                <a:sym typeface="Arial"/>
              </a:rPr>
              <a:t>A Unified Stack</a:t>
            </a:r>
            <a:endParaRPr/>
          </a:p>
          <a:p>
            <a:pPr marL="0" marR="0" lvl="0" indent="0" algn="l" rtl="0">
              <a:lnSpc>
                <a:spcPct val="100000"/>
              </a:lnSpc>
              <a:spcBef>
                <a:spcPts val="0"/>
              </a:spcBef>
              <a:spcAft>
                <a:spcPts val="0"/>
              </a:spcAft>
              <a:buClr>
                <a:schemeClr val="dk1"/>
              </a:buClr>
              <a:buSzPts val="1700"/>
              <a:buFont typeface="Calibri"/>
              <a:buNone/>
            </a:pPr>
            <a:endParaRPr sz="1700" b="0" i="0" u="none" strike="noStrike" cap="none">
              <a:solidFill>
                <a:srgbClr val="8E0012"/>
              </a:solidFill>
              <a:latin typeface="Arial"/>
              <a:ea typeface="Arial"/>
              <a:cs typeface="Arial"/>
              <a:sym typeface="Arial"/>
            </a:endParaRPr>
          </a:p>
          <a:p>
            <a:pPr marL="0" marR="0" lvl="0" indent="-152400" algn="l" rtl="0">
              <a:spcBef>
                <a:spcPts val="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The Spark project contains </a:t>
            </a:r>
            <a:r>
              <a:rPr lang="en-US" sz="2400" b="1" i="0" u="none" strike="noStrike" cap="none">
                <a:solidFill>
                  <a:schemeClr val="dk1"/>
                </a:solidFill>
                <a:latin typeface="Calibri"/>
                <a:ea typeface="Calibri"/>
                <a:cs typeface="Calibri"/>
                <a:sym typeface="Calibri"/>
              </a:rPr>
              <a:t>multiple closely integrated components. </a:t>
            </a:r>
            <a:endParaRPr/>
          </a:p>
          <a:p>
            <a:pPr marL="0" marR="0" lvl="0" indent="0" algn="l" rtl="0">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152400" algn="l" rtl="0">
              <a:spcBef>
                <a:spcPts val="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At its core, </a:t>
            </a:r>
            <a:r>
              <a:rPr lang="en-US" sz="2400" b="1" i="0" u="none" strike="noStrike" cap="none">
                <a:solidFill>
                  <a:schemeClr val="dk1"/>
                </a:solidFill>
                <a:latin typeface="Calibri"/>
                <a:ea typeface="Calibri"/>
                <a:cs typeface="Calibri"/>
                <a:sym typeface="Calibri"/>
              </a:rPr>
              <a:t>Spark is a “computational engine” that is responsible for scheduling, distributing,  and monitoring applications </a:t>
            </a:r>
            <a:r>
              <a:rPr lang="en-US" sz="2400" b="0" i="0" u="none" strike="noStrike" cap="none">
                <a:solidFill>
                  <a:schemeClr val="dk1"/>
                </a:solidFill>
                <a:latin typeface="Calibri"/>
                <a:ea typeface="Calibri"/>
                <a:cs typeface="Calibri"/>
                <a:sym typeface="Calibri"/>
              </a:rPr>
              <a:t>consisting of many computational tasks across many worker machines,  or a </a:t>
            </a:r>
            <a:r>
              <a:rPr lang="en-US" sz="2400" b="0" i="1" u="none" strike="noStrike" cap="none">
                <a:solidFill>
                  <a:schemeClr val="dk1"/>
                </a:solidFill>
                <a:latin typeface="Calibri"/>
                <a:ea typeface="Calibri"/>
                <a:cs typeface="Calibri"/>
                <a:sym typeface="Calibri"/>
              </a:rPr>
              <a:t>computing cluster</a:t>
            </a:r>
            <a:r>
              <a:rPr lang="en-US" sz="2400" b="0" i="0" u="none" strike="noStrike" cap="none">
                <a:solidFill>
                  <a:schemeClr val="dk1"/>
                </a:solidFill>
                <a:latin typeface="Calibri"/>
                <a:ea typeface="Calibri"/>
                <a:cs typeface="Calibri"/>
                <a:sym typeface="Calibri"/>
              </a:rPr>
              <a:t>. </a:t>
            </a:r>
            <a:endParaRPr/>
          </a:p>
          <a:p>
            <a:pPr marL="0" marR="0" lvl="0" indent="0" algn="l" rtl="0">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152400" algn="l" rtl="0">
              <a:spcBef>
                <a:spcPts val="0"/>
              </a:spcBef>
              <a:spcAft>
                <a:spcPts val="0"/>
              </a:spcAft>
              <a:buClr>
                <a:schemeClr val="dk1"/>
              </a:buClr>
              <a:buSzPts val="2400"/>
              <a:buFont typeface="Arial"/>
              <a:buChar char="•"/>
            </a:pPr>
            <a:r>
              <a:rPr lang="en-US" sz="2400" b="1" i="0" u="none" strike="noStrike" cap="none">
                <a:solidFill>
                  <a:schemeClr val="dk1"/>
                </a:solidFill>
                <a:latin typeface="Calibri"/>
                <a:ea typeface="Calibri"/>
                <a:cs typeface="Calibri"/>
                <a:sym typeface="Calibri"/>
              </a:rPr>
              <a:t>A philosophy of tight integration has several benefits. </a:t>
            </a:r>
            <a:endParaRPr/>
          </a:p>
          <a:p>
            <a:pPr marL="0" marR="0" lvl="0" indent="0" algn="l" rtl="0">
              <a:spcBef>
                <a:spcPts val="0"/>
              </a:spcBef>
              <a:spcAft>
                <a:spcPts val="0"/>
              </a:spcAft>
              <a:buClr>
                <a:schemeClr val="dk1"/>
              </a:buClr>
              <a:buSzPts val="2400"/>
              <a:buFont typeface="Arial"/>
              <a:buNone/>
            </a:pPr>
            <a:endParaRPr sz="2400" b="1" i="0" u="none" strike="noStrike" cap="none">
              <a:solidFill>
                <a:schemeClr val="dk1"/>
              </a:solidFill>
              <a:latin typeface="Calibri"/>
              <a:ea typeface="Calibri"/>
              <a:cs typeface="Calibri"/>
              <a:sym typeface="Calibri"/>
            </a:endParaRPr>
          </a:p>
          <a:p>
            <a:pPr marL="0" marR="0" lvl="0" indent="-152400" algn="l" rtl="0">
              <a:spcBef>
                <a:spcPts val="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First, </a:t>
            </a:r>
            <a:r>
              <a:rPr lang="en-US" sz="2400" b="1" i="0" u="none" strike="noStrike" cap="none">
                <a:solidFill>
                  <a:schemeClr val="dk1"/>
                </a:solidFill>
                <a:latin typeface="Calibri"/>
                <a:ea typeface="Calibri"/>
                <a:cs typeface="Calibri"/>
                <a:sym typeface="Calibri"/>
              </a:rPr>
              <a:t>all libraries and higher-level components in the stack benefit from improvements at the lower layers. </a:t>
            </a:r>
            <a:endParaRPr/>
          </a:p>
          <a:p>
            <a:pPr marL="0" marR="0" lvl="0" indent="0" algn="l" rtl="0">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152400" algn="l" rtl="0">
              <a:spcBef>
                <a:spcPts val="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For example, when Spark’s core engine adds an optimization, SQL and machine learning libraries automatically speed up as well. </a:t>
            </a:r>
            <a:endParaRPr/>
          </a:p>
          <a:p>
            <a:pPr marL="0" marR="0" lvl="0" indent="0" algn="l" rtl="0">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2400" b="0" i="0" u="none" strike="noStrike" cap="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2"/>
          <p:cNvSpPr/>
          <p:nvPr/>
        </p:nvSpPr>
        <p:spPr>
          <a:xfrm>
            <a:off x="457200" y="457200"/>
            <a:ext cx="8382000" cy="397031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a:solidFill>
                  <a:schemeClr val="dk1"/>
                </a:solidFill>
                <a:latin typeface="Calibri"/>
                <a:ea typeface="Calibri"/>
                <a:cs typeface="Calibri"/>
                <a:sym typeface="Calibri"/>
              </a:rPr>
              <a:t>Example 3-5. parallelize() method in Python</a:t>
            </a:r>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lines = sc.parallelize([“pandas”, “i like pandas”])</a:t>
            </a:r>
            <a:endParaRPr/>
          </a:p>
          <a:p>
            <a:pPr marL="0" marR="0" lvl="0" indent="0" algn="l" rtl="0">
              <a:spcBef>
                <a:spcPts val="0"/>
              </a:spcBef>
              <a:spcAft>
                <a:spcPts val="0"/>
              </a:spcAft>
              <a:buNone/>
            </a:pP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b="1">
                <a:solidFill>
                  <a:schemeClr val="dk1"/>
                </a:solidFill>
                <a:latin typeface="Calibri"/>
                <a:ea typeface="Calibri"/>
                <a:cs typeface="Calibri"/>
                <a:sym typeface="Calibri"/>
              </a:rPr>
              <a:t>Example 3-6. parallelize() method in Scala</a:t>
            </a:r>
            <a:endParaRPr sz="2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val lines = sc.parallelize(List(“pandas”, “i like pandas”))</a:t>
            </a:r>
            <a:endParaRPr/>
          </a:p>
          <a:p>
            <a:pPr marL="0" marR="0" lvl="0" indent="0" algn="l" rtl="0">
              <a:spcBef>
                <a:spcPts val="0"/>
              </a:spcBef>
              <a:spcAft>
                <a:spcPts val="0"/>
              </a:spcAft>
              <a:buNone/>
            </a:pPr>
            <a:endParaRPr sz="2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2800" b="1">
                <a:solidFill>
                  <a:schemeClr val="dk1"/>
                </a:solidFill>
                <a:latin typeface="Calibri"/>
                <a:ea typeface="Calibri"/>
                <a:cs typeface="Calibri"/>
                <a:sym typeface="Calibri"/>
              </a:rPr>
              <a:t>Example 3-7. parallelize() method in Java</a:t>
            </a:r>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JavaRDD&lt;String&gt; lines = sc.parallelize(Arrays.asList(“pandas”, “i like pandas”));</a:t>
            </a:r>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3"/>
          <p:cNvSpPr/>
          <p:nvPr/>
        </p:nvSpPr>
        <p:spPr>
          <a:xfrm>
            <a:off x="304800" y="304800"/>
            <a:ext cx="7467600" cy="954107"/>
          </a:xfrm>
          <a:prstGeom prst="rect">
            <a:avLst/>
          </a:prstGeom>
          <a:noFill/>
          <a:ln>
            <a:noFill/>
          </a:ln>
        </p:spPr>
        <p:txBody>
          <a:bodyPr spcFirstLastPara="1" wrap="square" lIns="91425" tIns="45700" rIns="91425" bIns="45700" anchor="t" anchorCtr="0">
            <a:noAutofit/>
          </a:bodyPr>
          <a:lstStyle/>
          <a:p>
            <a:pPr marL="0" marR="0" lvl="0" indent="-177800" algn="l" rtl="0">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A more common way to </a:t>
            </a:r>
            <a:r>
              <a:rPr lang="en-US" sz="2800" b="1">
                <a:solidFill>
                  <a:schemeClr val="dk1"/>
                </a:solidFill>
                <a:latin typeface="Calibri"/>
                <a:ea typeface="Calibri"/>
                <a:cs typeface="Calibri"/>
                <a:sym typeface="Calibri"/>
              </a:rPr>
              <a:t>create RDDs is to load data from external storage.</a:t>
            </a:r>
            <a:endParaRPr/>
          </a:p>
        </p:txBody>
      </p:sp>
      <p:sp>
        <p:nvSpPr>
          <p:cNvPr id="247" name="Google Shape;247;p43"/>
          <p:cNvSpPr/>
          <p:nvPr/>
        </p:nvSpPr>
        <p:spPr>
          <a:xfrm>
            <a:off x="310487" y="1447800"/>
            <a:ext cx="8382000" cy="954107"/>
          </a:xfrm>
          <a:prstGeom prst="rect">
            <a:avLst/>
          </a:prstGeom>
          <a:noFill/>
          <a:ln>
            <a:noFill/>
          </a:ln>
        </p:spPr>
        <p:txBody>
          <a:bodyPr spcFirstLastPara="1" wrap="square" lIns="91425" tIns="45700" rIns="91425" bIns="45700" anchor="t" anchorCtr="0">
            <a:noAutofit/>
          </a:bodyPr>
          <a:lstStyle/>
          <a:p>
            <a:pPr marL="0" marR="0" lvl="0" indent="-177800" algn="l" rtl="0">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One method that loads a text file as an RDD of strings, SparkContext.textFile(), which is shown</a:t>
            </a:r>
            <a:endParaRPr/>
          </a:p>
        </p:txBody>
      </p:sp>
      <p:sp>
        <p:nvSpPr>
          <p:cNvPr id="248" name="Google Shape;248;p43"/>
          <p:cNvSpPr/>
          <p:nvPr/>
        </p:nvSpPr>
        <p:spPr>
          <a:xfrm>
            <a:off x="533400" y="2421538"/>
            <a:ext cx="6781800" cy="397031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a:solidFill>
                  <a:schemeClr val="dk1"/>
                </a:solidFill>
                <a:latin typeface="Calibri"/>
                <a:ea typeface="Calibri"/>
                <a:cs typeface="Calibri"/>
                <a:sym typeface="Calibri"/>
              </a:rPr>
              <a:t>Example 3-8. textFile() method in Python</a:t>
            </a:r>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lines = sc.textFile(“/path/to/README.md”)</a:t>
            </a:r>
            <a:endParaRPr/>
          </a:p>
          <a:p>
            <a:pPr marL="0" marR="0" lvl="0" indent="0" algn="l" rtl="0">
              <a:spcBef>
                <a:spcPts val="0"/>
              </a:spcBef>
              <a:spcAft>
                <a:spcPts val="0"/>
              </a:spcAft>
              <a:buNone/>
            </a:pP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b="1">
                <a:solidFill>
                  <a:schemeClr val="dk1"/>
                </a:solidFill>
                <a:latin typeface="Calibri"/>
                <a:ea typeface="Calibri"/>
                <a:cs typeface="Calibri"/>
                <a:sym typeface="Calibri"/>
              </a:rPr>
              <a:t>Example 3-9. textFile() method in Scala</a:t>
            </a:r>
            <a:endParaRPr sz="2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val lines = c.textFile(“/path/to/README.md”)</a:t>
            </a:r>
            <a:endParaRPr/>
          </a:p>
          <a:p>
            <a:pPr marL="0" marR="0" lvl="0" indent="0" algn="l" rtl="0">
              <a:spcBef>
                <a:spcPts val="0"/>
              </a:spcBef>
              <a:spcAft>
                <a:spcPts val="0"/>
              </a:spcAft>
              <a:buNone/>
            </a:pPr>
            <a:endParaRPr sz="2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2800" b="1">
                <a:solidFill>
                  <a:schemeClr val="dk1"/>
                </a:solidFill>
                <a:latin typeface="Calibri"/>
                <a:ea typeface="Calibri"/>
                <a:cs typeface="Calibri"/>
                <a:sym typeface="Calibri"/>
              </a:rPr>
              <a:t>Example 3-10. textFile() method in Java</a:t>
            </a:r>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JavaRDD&lt;String&gt; lines = sc.textFile(“/path/to/README.md”);</a:t>
            </a:r>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4"/>
          <p:cNvSpPr/>
          <p:nvPr/>
        </p:nvSpPr>
        <p:spPr>
          <a:xfrm>
            <a:off x="152400" y="-19334"/>
            <a:ext cx="8915400" cy="701730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RDD Operations</a:t>
            </a:r>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152400" algn="just"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As we’ve discussed, RDDs support two types of operations: </a:t>
            </a:r>
            <a:r>
              <a:rPr lang="en-US" sz="2400" b="1" i="1">
                <a:solidFill>
                  <a:schemeClr val="dk1"/>
                </a:solidFill>
                <a:latin typeface="Calibri"/>
                <a:ea typeface="Calibri"/>
                <a:cs typeface="Calibri"/>
                <a:sym typeface="Calibri"/>
              </a:rPr>
              <a:t>transformations and actions.</a:t>
            </a:r>
            <a:endParaRPr/>
          </a:p>
          <a:p>
            <a:pPr marL="0" marR="0" lvl="0" indent="0" algn="just" rtl="0">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152400" algn="just" rtl="0">
              <a:spcBef>
                <a:spcPts val="0"/>
              </a:spcBef>
              <a:spcAft>
                <a:spcPts val="0"/>
              </a:spcAft>
              <a:buClr>
                <a:schemeClr val="dk1"/>
              </a:buClr>
              <a:buSzPts val="2400"/>
              <a:buFont typeface="Arial"/>
              <a:buChar char="•"/>
            </a:pPr>
            <a:r>
              <a:rPr lang="en-US" sz="2400" b="1">
                <a:solidFill>
                  <a:schemeClr val="dk1"/>
                </a:solidFill>
                <a:latin typeface="Calibri"/>
                <a:ea typeface="Calibri"/>
                <a:cs typeface="Calibri"/>
                <a:sym typeface="Calibri"/>
              </a:rPr>
              <a:t>Transformations are operations on RDDs that return a new RDD, such as map() and filter(). </a:t>
            </a:r>
            <a:endParaRPr/>
          </a:p>
          <a:p>
            <a:pPr marL="0" marR="0" lvl="0" indent="0" algn="just" rtl="0">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152400" algn="just" rtl="0">
              <a:spcBef>
                <a:spcPts val="0"/>
              </a:spcBef>
              <a:spcAft>
                <a:spcPts val="0"/>
              </a:spcAft>
              <a:buClr>
                <a:schemeClr val="dk1"/>
              </a:buClr>
              <a:buSzPts val="2400"/>
              <a:buFont typeface="Arial"/>
              <a:buChar char="•"/>
            </a:pPr>
            <a:r>
              <a:rPr lang="en-US" sz="2400" b="1">
                <a:solidFill>
                  <a:schemeClr val="dk1"/>
                </a:solidFill>
                <a:latin typeface="Calibri"/>
                <a:ea typeface="Calibri"/>
                <a:cs typeface="Calibri"/>
                <a:sym typeface="Calibri"/>
              </a:rPr>
              <a:t>Actions are operations that return a result to the driver program or write it to storage,</a:t>
            </a:r>
            <a:r>
              <a:rPr lang="en-US" sz="2400">
                <a:solidFill>
                  <a:schemeClr val="dk1"/>
                </a:solidFill>
                <a:latin typeface="Calibri"/>
                <a:ea typeface="Calibri"/>
                <a:cs typeface="Calibri"/>
                <a:sym typeface="Calibri"/>
              </a:rPr>
              <a:t> and kick off a computation, such as count() and first(). </a:t>
            </a:r>
            <a:endParaRPr/>
          </a:p>
          <a:p>
            <a:pPr marL="0" marR="0" lvl="0" indent="0" algn="just" rtl="0">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152400" algn="just"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Spark treats transformations and actions very </a:t>
            </a:r>
            <a:r>
              <a:rPr lang="en-US" sz="2400" b="1">
                <a:solidFill>
                  <a:schemeClr val="dk1"/>
                </a:solidFill>
                <a:latin typeface="Calibri"/>
                <a:ea typeface="Calibri"/>
                <a:cs typeface="Calibri"/>
                <a:sym typeface="Calibri"/>
              </a:rPr>
              <a:t>differently, so </a:t>
            </a:r>
            <a:r>
              <a:rPr lang="en-US" sz="2400">
                <a:solidFill>
                  <a:schemeClr val="dk1"/>
                </a:solidFill>
                <a:latin typeface="Calibri"/>
                <a:ea typeface="Calibri"/>
                <a:cs typeface="Calibri"/>
                <a:sym typeface="Calibri"/>
              </a:rPr>
              <a:t>understanding which type of operation you are performing will be important. </a:t>
            </a:r>
            <a:endParaRPr/>
          </a:p>
          <a:p>
            <a:pPr marL="0" marR="0" lvl="0" indent="0" algn="just" rtl="0">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152400" algn="just"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If you are ever confused whether a given function is a transformation or an action, you can look at its return type</a:t>
            </a:r>
            <a:r>
              <a:rPr lang="en-US" sz="2400" b="1">
                <a:solidFill>
                  <a:schemeClr val="dk1"/>
                </a:solidFill>
                <a:latin typeface="Calibri"/>
                <a:ea typeface="Calibri"/>
                <a:cs typeface="Calibri"/>
                <a:sym typeface="Calibri"/>
              </a:rPr>
              <a:t>: transformations return RDDs, whereas actions return some other data type.</a:t>
            </a:r>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5"/>
          <p:cNvSpPr/>
          <p:nvPr/>
        </p:nvSpPr>
        <p:spPr>
          <a:xfrm>
            <a:off x="0" y="228600"/>
            <a:ext cx="8763000" cy="156966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Transformations</a:t>
            </a:r>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127000" algn="l" rtl="0">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Transformations are operations </a:t>
            </a:r>
            <a:r>
              <a:rPr lang="en-US" sz="2000" b="1">
                <a:solidFill>
                  <a:schemeClr val="dk1"/>
                </a:solidFill>
                <a:latin typeface="Calibri"/>
                <a:ea typeface="Calibri"/>
                <a:cs typeface="Calibri"/>
                <a:sym typeface="Calibri"/>
              </a:rPr>
              <a:t>on RDDs that return a new RDD</a:t>
            </a:r>
            <a:r>
              <a:rPr lang="en-US" sz="2000">
                <a:solidFill>
                  <a:schemeClr val="dk1"/>
                </a:solidFill>
                <a:latin typeface="Calibri"/>
                <a:ea typeface="Calibri"/>
                <a:cs typeface="Calibri"/>
                <a:sym typeface="Calibri"/>
              </a:rPr>
              <a:t>. </a:t>
            </a:r>
            <a:endParaRPr/>
          </a:p>
          <a:p>
            <a:pPr marL="0" marR="0" lvl="0" indent="0" algn="l" rtl="0">
              <a:spcBef>
                <a:spcPts val="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a:p>
            <a:pPr marL="0" marR="0" lvl="0" indent="-127000" algn="l" rtl="0">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Transformed RDDs are </a:t>
            </a:r>
            <a:r>
              <a:rPr lang="en-US" sz="2000" b="1">
                <a:solidFill>
                  <a:schemeClr val="dk1"/>
                </a:solidFill>
                <a:latin typeface="Calibri"/>
                <a:ea typeface="Calibri"/>
                <a:cs typeface="Calibri"/>
                <a:sym typeface="Calibri"/>
              </a:rPr>
              <a:t>computed lazily, only when you use them in an action</a:t>
            </a:r>
            <a:endParaRPr/>
          </a:p>
        </p:txBody>
      </p:sp>
      <p:sp>
        <p:nvSpPr>
          <p:cNvPr id="259" name="Google Shape;259;p45"/>
          <p:cNvSpPr/>
          <p:nvPr/>
        </p:nvSpPr>
        <p:spPr>
          <a:xfrm>
            <a:off x="-4549" y="1947564"/>
            <a:ext cx="8610600"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As an example, suppose that we have a logfile, </a:t>
            </a:r>
            <a:r>
              <a:rPr lang="en-US" sz="1800" i="1">
                <a:solidFill>
                  <a:schemeClr val="dk1"/>
                </a:solidFill>
                <a:latin typeface="Calibri"/>
                <a:ea typeface="Calibri"/>
                <a:cs typeface="Calibri"/>
                <a:sym typeface="Calibri"/>
              </a:rPr>
              <a:t>log.txt, with a number of messages, and we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want to </a:t>
            </a:r>
            <a:r>
              <a:rPr lang="en-US" sz="1800" b="1">
                <a:solidFill>
                  <a:schemeClr val="dk1"/>
                </a:solidFill>
                <a:latin typeface="Calibri"/>
                <a:ea typeface="Calibri"/>
                <a:cs typeface="Calibri"/>
                <a:sym typeface="Calibri"/>
              </a:rPr>
              <a:t>select only the error messages. We can use the filter() tra</a:t>
            </a:r>
            <a:r>
              <a:rPr lang="en-US" sz="1800">
                <a:solidFill>
                  <a:schemeClr val="dk1"/>
                </a:solidFill>
                <a:latin typeface="Calibri"/>
                <a:ea typeface="Calibri"/>
                <a:cs typeface="Calibri"/>
                <a:sym typeface="Calibri"/>
              </a:rPr>
              <a:t>nsformation</a:t>
            </a:r>
            <a:endParaRPr/>
          </a:p>
        </p:txBody>
      </p:sp>
      <p:sp>
        <p:nvSpPr>
          <p:cNvPr id="260" name="Google Shape;260;p45"/>
          <p:cNvSpPr/>
          <p:nvPr/>
        </p:nvSpPr>
        <p:spPr>
          <a:xfrm>
            <a:off x="228600" y="2743200"/>
            <a:ext cx="8229600" cy="369331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Example 3-11. filter() transformation in Python</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inputRDD = sc.textFile(“log.txt”)</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errorsRDD = inputRDD.filter(</a:t>
            </a:r>
            <a:r>
              <a:rPr lang="en-US" sz="1800" b="1">
                <a:solidFill>
                  <a:schemeClr val="dk1"/>
                </a:solidFill>
                <a:latin typeface="Calibri"/>
                <a:ea typeface="Calibri"/>
                <a:cs typeface="Calibri"/>
                <a:sym typeface="Calibri"/>
              </a:rPr>
              <a:t>lambda x: “error” in x)</a:t>
            </a:r>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Example 3-12. filter() transformation in Scala</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val inputRDD = sc.textFile(“log.txt”)</a:t>
            </a:r>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val errorsRDD = inputRDD.filter(line =&gt; line.contains(“error”))</a:t>
            </a:r>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Example 3-13. filter() transformation in Java</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JavaRDD&lt;String&gt; inputRDD = sc.textFile(“log.txt”);</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JavaRDD&lt;String&gt; errorsRDD = inputRDD.filter(</a:t>
            </a:r>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new Function&lt;String, Boolean&gt;() {</a:t>
            </a:r>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public Boolean call(String x) { return x.contains(“error”); }</a:t>
            </a:r>
            <a:endParaRPr sz="1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6"/>
          <p:cNvSpPr/>
          <p:nvPr/>
        </p:nvSpPr>
        <p:spPr>
          <a:xfrm>
            <a:off x="228600" y="228600"/>
            <a:ext cx="8686800" cy="452431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Note that the </a:t>
            </a:r>
            <a:r>
              <a:rPr lang="en-US" sz="2400" b="1">
                <a:solidFill>
                  <a:schemeClr val="dk1"/>
                </a:solidFill>
                <a:latin typeface="Calibri"/>
                <a:ea typeface="Calibri"/>
                <a:cs typeface="Calibri"/>
                <a:sym typeface="Calibri"/>
              </a:rPr>
              <a:t>filter() operation does not mutate the existing inputRDD.</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 Instead, it </a:t>
            </a:r>
            <a:r>
              <a:rPr lang="en-US" sz="2400" b="1">
                <a:solidFill>
                  <a:schemeClr val="dk1"/>
                </a:solidFill>
                <a:latin typeface="Calibri"/>
                <a:ea typeface="Calibri"/>
                <a:cs typeface="Calibri"/>
                <a:sym typeface="Calibri"/>
              </a:rPr>
              <a:t>returns a pointer to an entirely new RDD. inputRDD can still be reused later in the program </a:t>
            </a:r>
            <a:r>
              <a:rPr lang="en-US" sz="2400">
                <a:solidFill>
                  <a:schemeClr val="dk1"/>
                </a:solidFill>
                <a:latin typeface="Calibri"/>
                <a:ea typeface="Calibri"/>
                <a:cs typeface="Calibri"/>
                <a:sym typeface="Calibri"/>
              </a:rPr>
              <a:t>— for instance, to search for other words.</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Let’s use inputRDD again to search for lines with the word </a:t>
            </a:r>
            <a:r>
              <a:rPr lang="en-US" sz="2400" i="1">
                <a:solidFill>
                  <a:schemeClr val="dk1"/>
                </a:solidFill>
                <a:latin typeface="Calibri"/>
                <a:ea typeface="Calibri"/>
                <a:cs typeface="Calibri"/>
                <a:sym typeface="Calibri"/>
              </a:rPr>
              <a:t>warning in them. </a:t>
            </a:r>
            <a:endParaRPr/>
          </a:p>
          <a:p>
            <a:pPr marL="0" marR="0" lvl="0" indent="0" algn="l" rtl="0">
              <a:spcBef>
                <a:spcPts val="0"/>
              </a:spcBef>
              <a:spcAft>
                <a:spcPts val="0"/>
              </a:spcAft>
              <a:buNone/>
            </a:pPr>
            <a:endParaRPr sz="2400" i="1">
              <a:solidFill>
                <a:schemeClr val="dk1"/>
              </a:solidFill>
              <a:latin typeface="Calibri"/>
              <a:ea typeface="Calibri"/>
              <a:cs typeface="Calibri"/>
              <a:sym typeface="Calibri"/>
            </a:endParaRPr>
          </a:p>
          <a:p>
            <a:pPr marL="0" marR="0" lvl="0" indent="0" algn="l" rtl="0">
              <a:spcBef>
                <a:spcPts val="0"/>
              </a:spcBef>
              <a:spcAft>
                <a:spcPts val="0"/>
              </a:spcAft>
              <a:buNone/>
            </a:pPr>
            <a:r>
              <a:rPr lang="en-US" sz="2400" i="1">
                <a:solidFill>
                  <a:schemeClr val="dk1"/>
                </a:solidFill>
                <a:latin typeface="Calibri"/>
                <a:ea typeface="Calibri"/>
                <a:cs typeface="Calibri"/>
                <a:sym typeface="Calibri"/>
              </a:rPr>
              <a:t>Then, we’ll use another transformation, union(), to print </a:t>
            </a:r>
            <a:r>
              <a:rPr lang="en-US" sz="2400">
                <a:solidFill>
                  <a:schemeClr val="dk1"/>
                </a:solidFill>
                <a:latin typeface="Calibri"/>
                <a:ea typeface="Calibri"/>
                <a:cs typeface="Calibri"/>
                <a:sym typeface="Calibri"/>
              </a:rPr>
              <a:t>out the number of lines that contained either </a:t>
            </a:r>
            <a:r>
              <a:rPr lang="en-US" sz="2400" i="1">
                <a:solidFill>
                  <a:schemeClr val="dk1"/>
                </a:solidFill>
                <a:latin typeface="Calibri"/>
                <a:ea typeface="Calibri"/>
                <a:cs typeface="Calibri"/>
                <a:sym typeface="Calibri"/>
              </a:rPr>
              <a:t>error or warning</a:t>
            </a:r>
            <a:endParaRPr sz="2400">
              <a:solidFill>
                <a:schemeClr val="dk1"/>
              </a:solidFill>
              <a:latin typeface="Calibri"/>
              <a:ea typeface="Calibri"/>
              <a:cs typeface="Calibri"/>
              <a:sym typeface="Calibri"/>
            </a:endParaRPr>
          </a:p>
        </p:txBody>
      </p:sp>
      <p:sp>
        <p:nvSpPr>
          <p:cNvPr id="266" name="Google Shape;266;p46"/>
          <p:cNvSpPr/>
          <p:nvPr/>
        </p:nvSpPr>
        <p:spPr>
          <a:xfrm>
            <a:off x="457200" y="4953000"/>
            <a:ext cx="7162800" cy="147732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Example 3-14. union() transformation in Python</a:t>
            </a:r>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errorsRDD = inputRDD.filter(lambda x: “error” in x)</a:t>
            </a:r>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warningsRDD = inputRDD.filter(lambda x: “warning” in x)</a:t>
            </a:r>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badLinesRDD = errorsRDD.union(warningsRDD)</a:t>
            </a:r>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7"/>
          <p:cNvSpPr/>
          <p:nvPr/>
        </p:nvSpPr>
        <p:spPr>
          <a:xfrm>
            <a:off x="304800" y="304800"/>
            <a:ext cx="8610600" cy="2215991"/>
          </a:xfrm>
          <a:prstGeom prst="rect">
            <a:avLst/>
          </a:prstGeom>
          <a:noFill/>
          <a:ln>
            <a:noFill/>
          </a:ln>
        </p:spPr>
        <p:txBody>
          <a:bodyPr spcFirstLastPara="1" wrap="square" lIns="91425" tIns="45700" rIns="91425" bIns="45700" anchor="t" anchorCtr="0">
            <a:noAutofit/>
          </a:bodyPr>
          <a:lstStyle/>
          <a:p>
            <a:pPr marL="0" marR="0" lvl="0" indent="-152400" algn="just"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Finally, as you </a:t>
            </a:r>
            <a:r>
              <a:rPr lang="en-US" sz="2400" b="1">
                <a:solidFill>
                  <a:schemeClr val="dk1"/>
                </a:solidFill>
                <a:latin typeface="Calibri"/>
                <a:ea typeface="Calibri"/>
                <a:cs typeface="Calibri"/>
                <a:sym typeface="Calibri"/>
              </a:rPr>
              <a:t>derive new RDDs from each other using transformations, Spark keeps track of the set of dependencies between different RDDs, called the </a:t>
            </a:r>
            <a:r>
              <a:rPr lang="en-US" sz="2400" b="1" i="1">
                <a:solidFill>
                  <a:schemeClr val="dk1"/>
                </a:solidFill>
                <a:latin typeface="Calibri"/>
                <a:ea typeface="Calibri"/>
                <a:cs typeface="Calibri"/>
                <a:sym typeface="Calibri"/>
              </a:rPr>
              <a:t>lineage graph</a:t>
            </a:r>
            <a:r>
              <a:rPr lang="en-US" sz="2400" i="1">
                <a:solidFill>
                  <a:schemeClr val="dk1"/>
                </a:solidFill>
                <a:latin typeface="Calibri"/>
                <a:ea typeface="Calibri"/>
                <a:cs typeface="Calibri"/>
                <a:sym typeface="Calibri"/>
              </a:rPr>
              <a:t>. </a:t>
            </a:r>
            <a:endParaRPr/>
          </a:p>
          <a:p>
            <a:pPr marL="0" marR="0" lvl="0" indent="0" algn="l" rtl="0">
              <a:spcBef>
                <a:spcPts val="0"/>
              </a:spcBef>
              <a:spcAft>
                <a:spcPts val="0"/>
              </a:spcAft>
              <a:buClr>
                <a:schemeClr val="dk1"/>
              </a:buClr>
              <a:buSzPts val="1800"/>
              <a:buFont typeface="Arial"/>
              <a:buNone/>
            </a:pPr>
            <a:endParaRPr sz="1800" i="1">
              <a:solidFill>
                <a:schemeClr val="dk1"/>
              </a:solidFill>
              <a:latin typeface="Calibri"/>
              <a:ea typeface="Calibri"/>
              <a:cs typeface="Calibri"/>
              <a:sym typeface="Calibri"/>
            </a:endParaRPr>
          </a:p>
          <a:p>
            <a:pPr marL="0" marR="0" lvl="0" indent="-152400" algn="l" rtl="0">
              <a:spcBef>
                <a:spcPts val="0"/>
              </a:spcBef>
              <a:spcAft>
                <a:spcPts val="0"/>
              </a:spcAft>
              <a:buClr>
                <a:schemeClr val="dk1"/>
              </a:buClr>
              <a:buSzPts val="2400"/>
              <a:buFont typeface="Arial"/>
              <a:buChar char="•"/>
            </a:pPr>
            <a:r>
              <a:rPr lang="en-US" sz="2400" i="1">
                <a:solidFill>
                  <a:schemeClr val="dk1"/>
                </a:solidFill>
                <a:latin typeface="Calibri"/>
                <a:ea typeface="Calibri"/>
                <a:cs typeface="Calibri"/>
                <a:sym typeface="Calibri"/>
              </a:rPr>
              <a:t>It </a:t>
            </a:r>
            <a:r>
              <a:rPr lang="en-US" sz="2400" b="1" i="1">
                <a:solidFill>
                  <a:schemeClr val="dk1"/>
                </a:solidFill>
                <a:latin typeface="Calibri"/>
                <a:ea typeface="Calibri"/>
                <a:cs typeface="Calibri"/>
                <a:sym typeface="Calibri"/>
              </a:rPr>
              <a:t>uses </a:t>
            </a:r>
            <a:r>
              <a:rPr lang="en-US" sz="2400" b="1">
                <a:solidFill>
                  <a:schemeClr val="dk1"/>
                </a:solidFill>
                <a:latin typeface="Calibri"/>
                <a:ea typeface="Calibri"/>
                <a:cs typeface="Calibri"/>
                <a:sym typeface="Calibri"/>
              </a:rPr>
              <a:t>this information to compute each RDD on demand </a:t>
            </a:r>
            <a:r>
              <a:rPr lang="en-US" sz="2400">
                <a:solidFill>
                  <a:schemeClr val="dk1"/>
                </a:solidFill>
                <a:latin typeface="Calibri"/>
                <a:ea typeface="Calibri"/>
                <a:cs typeface="Calibri"/>
                <a:sym typeface="Calibri"/>
              </a:rPr>
              <a:t>and to recover lost data if part of a persistent RDD is lost</a:t>
            </a:r>
            <a:endParaRPr/>
          </a:p>
        </p:txBody>
      </p:sp>
      <p:pic>
        <p:nvPicPr>
          <p:cNvPr id="272" name="Google Shape;272;p47"/>
          <p:cNvPicPr preferRelativeResize="0"/>
          <p:nvPr/>
        </p:nvPicPr>
        <p:blipFill rotWithShape="1">
          <a:blip r:embed="rId3">
            <a:alphaModFix/>
          </a:blip>
          <a:srcRect/>
          <a:stretch/>
        </p:blipFill>
        <p:spPr>
          <a:xfrm>
            <a:off x="2286000" y="3091653"/>
            <a:ext cx="4095750" cy="3495326"/>
          </a:xfrm>
          <a:prstGeom prst="rect">
            <a:avLst/>
          </a:prstGeom>
          <a:noFill/>
          <a:ln>
            <a:noFill/>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8"/>
          <p:cNvSpPr/>
          <p:nvPr/>
        </p:nvSpPr>
        <p:spPr>
          <a:xfrm>
            <a:off x="0" y="0"/>
            <a:ext cx="8991600" cy="535531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Actions</a:t>
            </a:r>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152400" algn="just"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We’ve seen how to create RDDs from each other with transformations, but at some point, we’ll want to </a:t>
            </a:r>
            <a:r>
              <a:rPr lang="en-US" sz="2400" b="1">
                <a:solidFill>
                  <a:schemeClr val="dk1"/>
                </a:solidFill>
                <a:latin typeface="Calibri"/>
                <a:ea typeface="Calibri"/>
                <a:cs typeface="Calibri"/>
                <a:sym typeface="Calibri"/>
              </a:rPr>
              <a:t>actually </a:t>
            </a:r>
            <a:r>
              <a:rPr lang="en-US" sz="2400" b="1" i="1">
                <a:solidFill>
                  <a:schemeClr val="dk1"/>
                </a:solidFill>
                <a:latin typeface="Calibri"/>
                <a:ea typeface="Calibri"/>
                <a:cs typeface="Calibri"/>
                <a:sym typeface="Calibri"/>
              </a:rPr>
              <a:t>do something with our dataset.</a:t>
            </a:r>
            <a:endParaRPr/>
          </a:p>
          <a:p>
            <a:pPr marL="0" marR="0" lvl="0" indent="0" algn="just" rtl="0">
              <a:spcBef>
                <a:spcPts val="0"/>
              </a:spcBef>
              <a:spcAft>
                <a:spcPts val="0"/>
              </a:spcAft>
              <a:buClr>
                <a:schemeClr val="dk1"/>
              </a:buClr>
              <a:buSzPts val="2400"/>
              <a:buFont typeface="Arial"/>
              <a:buNone/>
            </a:pPr>
            <a:endParaRPr sz="2400" b="1" i="1">
              <a:solidFill>
                <a:schemeClr val="dk1"/>
              </a:solidFill>
              <a:latin typeface="Calibri"/>
              <a:ea typeface="Calibri"/>
              <a:cs typeface="Calibri"/>
              <a:sym typeface="Calibri"/>
            </a:endParaRPr>
          </a:p>
          <a:p>
            <a:pPr marL="0" marR="0" lvl="0" indent="-152400" algn="just" rtl="0">
              <a:spcBef>
                <a:spcPts val="0"/>
              </a:spcBef>
              <a:spcAft>
                <a:spcPts val="0"/>
              </a:spcAft>
              <a:buClr>
                <a:schemeClr val="dk1"/>
              </a:buClr>
              <a:buSzPts val="2400"/>
              <a:buFont typeface="Arial"/>
              <a:buChar char="•"/>
            </a:pPr>
            <a:r>
              <a:rPr lang="en-US" sz="2400" i="1">
                <a:solidFill>
                  <a:schemeClr val="dk1"/>
                </a:solidFill>
                <a:latin typeface="Calibri"/>
                <a:ea typeface="Calibri"/>
                <a:cs typeface="Calibri"/>
                <a:sym typeface="Calibri"/>
              </a:rPr>
              <a:t> Actions are the </a:t>
            </a:r>
            <a:r>
              <a:rPr lang="en-US" sz="2400" b="1" i="1">
                <a:solidFill>
                  <a:schemeClr val="dk1"/>
                </a:solidFill>
                <a:latin typeface="Calibri"/>
                <a:ea typeface="Calibri"/>
                <a:cs typeface="Calibri"/>
                <a:sym typeface="Calibri"/>
              </a:rPr>
              <a:t>second type of RDD </a:t>
            </a:r>
            <a:r>
              <a:rPr lang="en-US" sz="2400" b="1">
                <a:solidFill>
                  <a:schemeClr val="dk1"/>
                </a:solidFill>
                <a:latin typeface="Calibri"/>
                <a:ea typeface="Calibri"/>
                <a:cs typeface="Calibri"/>
                <a:sym typeface="Calibri"/>
              </a:rPr>
              <a:t>operation</a:t>
            </a:r>
            <a:r>
              <a:rPr lang="en-US" sz="2400">
                <a:solidFill>
                  <a:schemeClr val="dk1"/>
                </a:solidFill>
                <a:latin typeface="Calibri"/>
                <a:ea typeface="Calibri"/>
                <a:cs typeface="Calibri"/>
                <a:sym typeface="Calibri"/>
              </a:rPr>
              <a:t>. </a:t>
            </a:r>
            <a:endParaRPr/>
          </a:p>
          <a:p>
            <a:pPr marL="0" marR="0" lvl="0" indent="0" algn="just" rtl="0">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152400" algn="just"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They are the operations that </a:t>
            </a:r>
            <a:r>
              <a:rPr lang="en-US" sz="2400" b="1">
                <a:solidFill>
                  <a:schemeClr val="dk1"/>
                </a:solidFill>
                <a:latin typeface="Calibri"/>
                <a:ea typeface="Calibri"/>
                <a:cs typeface="Calibri"/>
                <a:sym typeface="Calibri"/>
              </a:rPr>
              <a:t>return a final value to the driver program or write  data to an external storage system. </a:t>
            </a:r>
            <a:endParaRPr/>
          </a:p>
          <a:p>
            <a:pPr marL="0" marR="0" lvl="0" indent="0" algn="just" rtl="0">
              <a:spcBef>
                <a:spcPts val="0"/>
              </a:spcBef>
              <a:spcAft>
                <a:spcPts val="0"/>
              </a:spcAft>
              <a:buClr>
                <a:schemeClr val="dk1"/>
              </a:buClr>
              <a:buSzPts val="2400"/>
              <a:buFont typeface="Arial"/>
              <a:buNone/>
            </a:pPr>
            <a:endParaRPr sz="2400" b="1">
              <a:solidFill>
                <a:schemeClr val="dk1"/>
              </a:solidFill>
              <a:latin typeface="Calibri"/>
              <a:ea typeface="Calibri"/>
              <a:cs typeface="Calibri"/>
              <a:sym typeface="Calibri"/>
            </a:endParaRPr>
          </a:p>
          <a:p>
            <a:pPr marL="0" marR="0" lvl="0" indent="-152400" algn="just"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Actions </a:t>
            </a:r>
            <a:r>
              <a:rPr lang="en-US" sz="2400" b="1">
                <a:solidFill>
                  <a:schemeClr val="dk1"/>
                </a:solidFill>
                <a:latin typeface="Calibri"/>
                <a:ea typeface="Calibri"/>
                <a:cs typeface="Calibri"/>
                <a:sym typeface="Calibri"/>
              </a:rPr>
              <a:t>force the evaluation of the transformations required for the RDD they were called on, since they need to actually produce output.</a:t>
            </a:r>
            <a:endParaRPr/>
          </a:p>
          <a:p>
            <a:pPr marL="0" marR="0" lvl="0" indent="0" algn="just" rtl="0">
              <a:spcBef>
                <a:spcPts val="0"/>
              </a:spcBef>
              <a:spcAft>
                <a:spcPts val="0"/>
              </a:spcAft>
              <a:buClr>
                <a:schemeClr val="dk1"/>
              </a:buClr>
              <a:buSzPts val="2400"/>
              <a:buFont typeface="Arial"/>
              <a:buNone/>
            </a:pPr>
            <a:endParaRPr sz="2400" b="1">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8" name="Google Shape;278;p48"/>
          <p:cNvSpPr/>
          <p:nvPr/>
        </p:nvSpPr>
        <p:spPr>
          <a:xfrm>
            <a:off x="-36394" y="5105400"/>
            <a:ext cx="8915400" cy="1569660"/>
          </a:xfrm>
          <a:prstGeom prst="rect">
            <a:avLst/>
          </a:prstGeom>
          <a:noFill/>
          <a:ln>
            <a:noFill/>
          </a:ln>
        </p:spPr>
        <p:txBody>
          <a:bodyPr spcFirstLastPara="1" wrap="square" lIns="91425" tIns="45700" rIns="91425" bIns="45700" anchor="t" anchorCtr="0">
            <a:noAutofit/>
          </a:bodyPr>
          <a:lstStyle/>
          <a:p>
            <a:pPr marL="0" marR="0" lvl="0" indent="-152400" algn="just"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For example, we might want to </a:t>
            </a:r>
            <a:r>
              <a:rPr lang="en-US" sz="2400" b="1">
                <a:solidFill>
                  <a:schemeClr val="dk1"/>
                </a:solidFill>
                <a:latin typeface="Calibri"/>
                <a:ea typeface="Calibri"/>
                <a:cs typeface="Calibri"/>
                <a:sym typeface="Calibri"/>
              </a:rPr>
              <a:t>print out some information about the badLinesRDD.</a:t>
            </a:r>
            <a:r>
              <a:rPr lang="en-US" sz="2400">
                <a:solidFill>
                  <a:schemeClr val="dk1"/>
                </a:solidFill>
                <a:latin typeface="Calibri"/>
                <a:ea typeface="Calibri"/>
                <a:cs typeface="Calibri"/>
                <a:sym typeface="Calibri"/>
              </a:rPr>
              <a:t> To do that, we’ll use two actions, count(), which returns the count as a number, and take(), which collects a number of elements from the RDD, as shown </a:t>
            </a:r>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9"/>
          <p:cNvSpPr/>
          <p:nvPr/>
        </p:nvSpPr>
        <p:spPr>
          <a:xfrm>
            <a:off x="152400" y="148471"/>
            <a:ext cx="8153400" cy="67095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Example 3-15. Python error count using actions</a:t>
            </a:r>
            <a:endParaRPr/>
          </a:p>
          <a:p>
            <a:pPr marL="0" marR="0" lvl="0" indent="0" algn="l" rtl="0">
              <a:spcBef>
                <a:spcPts val="0"/>
              </a:spcBef>
              <a:spcAft>
                <a:spcPts val="0"/>
              </a:spcAft>
              <a:buNone/>
            </a:pPr>
            <a:r>
              <a:rPr lang="en-US" sz="2000">
                <a:solidFill>
                  <a:schemeClr val="dk1"/>
                </a:solidFill>
                <a:latin typeface="Calibri"/>
                <a:ea typeface="Calibri"/>
                <a:cs typeface="Calibri"/>
                <a:sym typeface="Calibri"/>
              </a:rPr>
              <a:t>print “Input had “ + badLinesRDD.count() + ” concerning lines”</a:t>
            </a:r>
            <a:endParaRPr/>
          </a:p>
          <a:p>
            <a:pPr marL="0" marR="0" lvl="0" indent="0" algn="l" rtl="0">
              <a:spcBef>
                <a:spcPts val="0"/>
              </a:spcBef>
              <a:spcAft>
                <a:spcPts val="0"/>
              </a:spcAft>
              <a:buNone/>
            </a:pPr>
            <a:r>
              <a:rPr lang="en-US" sz="2000">
                <a:solidFill>
                  <a:schemeClr val="dk1"/>
                </a:solidFill>
                <a:latin typeface="Calibri"/>
                <a:ea typeface="Calibri"/>
                <a:cs typeface="Calibri"/>
                <a:sym typeface="Calibri"/>
              </a:rPr>
              <a:t>print “Here are 10 examples:”</a:t>
            </a:r>
            <a:endParaRPr/>
          </a:p>
          <a:p>
            <a:pPr marL="0" marR="0" lvl="0" indent="0" algn="l" rtl="0">
              <a:spcBef>
                <a:spcPts val="0"/>
              </a:spcBef>
              <a:spcAft>
                <a:spcPts val="0"/>
              </a:spcAft>
              <a:buNone/>
            </a:pPr>
            <a:r>
              <a:rPr lang="en-US" sz="2000">
                <a:solidFill>
                  <a:schemeClr val="dk1"/>
                </a:solidFill>
                <a:latin typeface="Calibri"/>
                <a:ea typeface="Calibri"/>
                <a:cs typeface="Calibri"/>
                <a:sym typeface="Calibri"/>
              </a:rPr>
              <a:t>for line in badLinesRDD.take(10):</a:t>
            </a:r>
            <a:endParaRPr/>
          </a:p>
          <a:p>
            <a:pPr marL="0" marR="0" lvl="0" indent="0" algn="l" rtl="0">
              <a:spcBef>
                <a:spcPts val="0"/>
              </a:spcBef>
              <a:spcAft>
                <a:spcPts val="0"/>
              </a:spcAft>
              <a:buNone/>
            </a:pPr>
            <a:r>
              <a:rPr lang="en-US" sz="2000">
                <a:solidFill>
                  <a:schemeClr val="dk1"/>
                </a:solidFill>
                <a:latin typeface="Calibri"/>
                <a:ea typeface="Calibri"/>
                <a:cs typeface="Calibri"/>
                <a:sym typeface="Calibri"/>
              </a:rPr>
              <a:t>print line</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Example 3-16. Scala error count using actions</a:t>
            </a:r>
            <a:endParaRPr/>
          </a:p>
          <a:p>
            <a:pPr marL="0" marR="0" lvl="0" indent="0" algn="l" rtl="0">
              <a:spcBef>
                <a:spcPts val="0"/>
              </a:spcBef>
              <a:spcAft>
                <a:spcPts val="0"/>
              </a:spcAft>
              <a:buNone/>
            </a:pPr>
            <a:r>
              <a:rPr lang="en-US" sz="2000">
                <a:solidFill>
                  <a:schemeClr val="dk1"/>
                </a:solidFill>
                <a:latin typeface="Calibri"/>
                <a:ea typeface="Calibri"/>
                <a:cs typeface="Calibri"/>
                <a:sym typeface="Calibri"/>
              </a:rPr>
              <a:t>println(“Input had “ + badLinesRDD.count() + ” concerning lines”)</a:t>
            </a:r>
            <a:endParaRPr/>
          </a:p>
          <a:p>
            <a:pPr marL="0" marR="0" lvl="0" indent="0" algn="l" rtl="0">
              <a:spcBef>
                <a:spcPts val="0"/>
              </a:spcBef>
              <a:spcAft>
                <a:spcPts val="0"/>
              </a:spcAft>
              <a:buNone/>
            </a:pPr>
            <a:r>
              <a:rPr lang="en-US" sz="2000">
                <a:solidFill>
                  <a:schemeClr val="dk1"/>
                </a:solidFill>
                <a:latin typeface="Calibri"/>
                <a:ea typeface="Calibri"/>
                <a:cs typeface="Calibri"/>
                <a:sym typeface="Calibri"/>
              </a:rPr>
              <a:t>println(“Here are 10 examples:”)</a:t>
            </a:r>
            <a:endParaRPr/>
          </a:p>
          <a:p>
            <a:pPr marL="0" marR="0" lvl="0" indent="0" algn="l" rtl="0">
              <a:spcBef>
                <a:spcPts val="0"/>
              </a:spcBef>
              <a:spcAft>
                <a:spcPts val="0"/>
              </a:spcAft>
              <a:buNone/>
            </a:pPr>
            <a:r>
              <a:rPr lang="en-US" sz="2000">
                <a:solidFill>
                  <a:schemeClr val="dk1"/>
                </a:solidFill>
                <a:latin typeface="Calibri"/>
                <a:ea typeface="Calibri"/>
                <a:cs typeface="Calibri"/>
                <a:sym typeface="Calibri"/>
              </a:rPr>
              <a:t>badLinesRDD.take(10).foreach(println)</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Example 3-17. Java error count using actions</a:t>
            </a:r>
            <a:endParaRPr/>
          </a:p>
          <a:p>
            <a:pPr marL="0" marR="0" lvl="0" indent="0" algn="l" rtl="0">
              <a:spcBef>
                <a:spcPts val="0"/>
              </a:spcBef>
              <a:spcAft>
                <a:spcPts val="0"/>
              </a:spcAft>
              <a:buNone/>
            </a:pPr>
            <a:r>
              <a:rPr lang="en-US" sz="2000">
                <a:solidFill>
                  <a:schemeClr val="dk1"/>
                </a:solidFill>
                <a:latin typeface="Calibri"/>
                <a:ea typeface="Calibri"/>
                <a:cs typeface="Calibri"/>
                <a:sym typeface="Calibri"/>
              </a:rPr>
              <a:t>System.out.println(“Input had “ + badLinesRDD.count() + ” concerning lines”)</a:t>
            </a:r>
            <a:endParaRPr/>
          </a:p>
          <a:p>
            <a:pPr marL="0" marR="0" lvl="0" indent="0" algn="l" rtl="0">
              <a:spcBef>
                <a:spcPts val="0"/>
              </a:spcBef>
              <a:spcAft>
                <a:spcPts val="0"/>
              </a:spcAft>
              <a:buNone/>
            </a:pPr>
            <a:r>
              <a:rPr lang="en-US" sz="2000">
                <a:solidFill>
                  <a:schemeClr val="dk1"/>
                </a:solidFill>
                <a:latin typeface="Calibri"/>
                <a:ea typeface="Calibri"/>
                <a:cs typeface="Calibri"/>
                <a:sym typeface="Calibri"/>
              </a:rPr>
              <a:t>System.out.println(“Here are 10 examples:”)</a:t>
            </a:r>
            <a:endParaRPr/>
          </a:p>
          <a:p>
            <a:pPr marL="0" marR="0" lvl="0" indent="0" algn="l" rtl="0">
              <a:spcBef>
                <a:spcPts val="0"/>
              </a:spcBef>
              <a:spcAft>
                <a:spcPts val="0"/>
              </a:spcAft>
              <a:buNone/>
            </a:pPr>
            <a:r>
              <a:rPr lang="en-US" sz="2000" b="1">
                <a:solidFill>
                  <a:schemeClr val="dk1"/>
                </a:solidFill>
                <a:latin typeface="Calibri"/>
                <a:ea typeface="Calibri"/>
                <a:cs typeface="Calibri"/>
                <a:sym typeface="Calibri"/>
              </a:rPr>
              <a:t>for (String line: badLinesRDD.take(10)) {</a:t>
            </a:r>
            <a:endParaRPr/>
          </a:p>
          <a:p>
            <a:pPr marL="0" marR="0" lvl="0" indent="0" algn="l" rtl="0">
              <a:spcBef>
                <a:spcPts val="0"/>
              </a:spcBef>
              <a:spcAft>
                <a:spcPts val="0"/>
              </a:spcAft>
              <a:buNone/>
            </a:pPr>
            <a:r>
              <a:rPr lang="en-US" sz="2000">
                <a:solidFill>
                  <a:schemeClr val="dk1"/>
                </a:solidFill>
                <a:latin typeface="Calibri"/>
                <a:ea typeface="Calibri"/>
                <a:cs typeface="Calibri"/>
                <a:sym typeface="Calibri"/>
              </a:rPr>
              <a:t>System.out.println(line);</a:t>
            </a:r>
            <a:endParaRPr/>
          </a:p>
          <a:p>
            <a:pPr marL="0" marR="0" lvl="0" indent="0" algn="l" rtl="0">
              <a:spcBef>
                <a:spcPts val="0"/>
              </a:spcBef>
              <a:spcAft>
                <a:spcPts val="0"/>
              </a:spcAft>
              <a:buNone/>
            </a:pPr>
            <a:r>
              <a:rPr lang="en-US" sz="2000">
                <a:solidFill>
                  <a:schemeClr val="dk1"/>
                </a:solidFill>
                <a:latin typeface="Calibri"/>
                <a:ea typeface="Calibri"/>
                <a:cs typeface="Calibri"/>
                <a:sym typeface="Calibri"/>
              </a:rPr>
              <a:t>}</a:t>
            </a:r>
            <a:endParaRPr/>
          </a:p>
          <a:p>
            <a:pPr marL="0" marR="0" lvl="0" indent="0" algn="l" rtl="0">
              <a:spcBef>
                <a:spcPts val="0"/>
              </a:spcBef>
              <a:spcAft>
                <a:spcPts val="0"/>
              </a:spcAft>
              <a:buNone/>
            </a:pP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a:solidFill>
                  <a:schemeClr val="dk1"/>
                </a:solidFill>
                <a:latin typeface="Calibri"/>
                <a:ea typeface="Calibri"/>
                <a:cs typeface="Calibri"/>
                <a:sym typeface="Calibri"/>
              </a:rPr>
              <a:t>In this example, we used take() to retrieve a small number of elements in the RDD at the driver program</a:t>
            </a:r>
            <a:endParaRPr/>
          </a:p>
          <a:p>
            <a:pPr marL="0" marR="0" lvl="0" indent="0" algn="l" rtl="0">
              <a:spcBef>
                <a:spcPts val="0"/>
              </a:spcBef>
              <a:spcAft>
                <a:spcPts val="0"/>
              </a:spcAft>
              <a:buNone/>
            </a:pP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a:solidFill>
                  <a:schemeClr val="dk1"/>
                </a:solidFill>
                <a:latin typeface="Calibri"/>
                <a:ea typeface="Calibri"/>
                <a:cs typeface="Calibri"/>
                <a:sym typeface="Calibri"/>
              </a:rPr>
              <a:t>We then iterate over them locally to print out information at the driver.</a:t>
            </a:r>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50"/>
          <p:cNvSpPr/>
          <p:nvPr/>
        </p:nvSpPr>
        <p:spPr>
          <a:xfrm>
            <a:off x="76200" y="228600"/>
            <a:ext cx="8763000" cy="98488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Lazy Evaluation</a:t>
            </a:r>
            <a:endParaRPr/>
          </a:p>
          <a:p>
            <a:pPr marL="0" marR="0" lvl="0" indent="0" algn="l" rtl="0">
              <a:spcBef>
                <a:spcPts val="0"/>
              </a:spcBef>
              <a:spcAft>
                <a:spcPts val="0"/>
              </a:spcAft>
              <a:buNone/>
            </a:pPr>
            <a:r>
              <a:rPr lang="en-US" sz="2000">
                <a:solidFill>
                  <a:schemeClr val="dk1"/>
                </a:solidFill>
                <a:latin typeface="Calibri"/>
                <a:ea typeface="Calibri"/>
                <a:cs typeface="Calibri"/>
                <a:sym typeface="Calibri"/>
              </a:rPr>
              <a:t>transformations on RDDs are lazily evaluated, meaning that Spark will not begin to execute until it sees an action.</a:t>
            </a:r>
            <a:endParaRPr/>
          </a:p>
        </p:txBody>
      </p:sp>
      <p:sp>
        <p:nvSpPr>
          <p:cNvPr id="289" name="Google Shape;289;p50"/>
          <p:cNvSpPr/>
          <p:nvPr/>
        </p:nvSpPr>
        <p:spPr>
          <a:xfrm>
            <a:off x="152400" y="1371600"/>
            <a:ext cx="8839200" cy="5262979"/>
          </a:xfrm>
          <a:prstGeom prst="rect">
            <a:avLst/>
          </a:prstGeom>
          <a:noFill/>
          <a:ln>
            <a:noFill/>
          </a:ln>
        </p:spPr>
        <p:txBody>
          <a:bodyPr spcFirstLastPara="1" wrap="square" lIns="91425" tIns="45700" rIns="91425" bIns="45700" anchor="t" anchorCtr="0">
            <a:noAutofit/>
          </a:bodyPr>
          <a:lstStyle/>
          <a:p>
            <a:pPr marL="0" marR="0" lvl="0" indent="-152400" algn="just"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Lazy evaluation means that </a:t>
            </a:r>
            <a:r>
              <a:rPr lang="en-US" sz="2400" b="1">
                <a:solidFill>
                  <a:schemeClr val="dk1"/>
                </a:solidFill>
                <a:latin typeface="Calibri"/>
                <a:ea typeface="Calibri"/>
                <a:cs typeface="Calibri"/>
                <a:sym typeface="Calibri"/>
              </a:rPr>
              <a:t>when we call a transformation on an RDD (for instance, calling map()), the operation is not immediately performed. </a:t>
            </a:r>
            <a:endParaRPr/>
          </a:p>
          <a:p>
            <a:pPr marL="0" marR="0" lvl="0" indent="0" algn="just" rtl="0">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152400" algn="just"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Instead, </a:t>
            </a:r>
            <a:r>
              <a:rPr lang="en-US" sz="2400" b="1">
                <a:solidFill>
                  <a:schemeClr val="dk1"/>
                </a:solidFill>
                <a:latin typeface="Calibri"/>
                <a:ea typeface="Calibri"/>
                <a:cs typeface="Calibri"/>
                <a:sym typeface="Calibri"/>
              </a:rPr>
              <a:t>Spark internally records metadata to indicate that this operation has been requested.</a:t>
            </a:r>
            <a:endParaRPr/>
          </a:p>
          <a:p>
            <a:pPr marL="0" marR="0" lvl="0" indent="0" algn="just" rtl="0">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152400" algn="just"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 Rather than </a:t>
            </a:r>
            <a:r>
              <a:rPr lang="en-US" sz="2400" b="1">
                <a:solidFill>
                  <a:schemeClr val="dk1"/>
                </a:solidFill>
                <a:latin typeface="Calibri"/>
                <a:ea typeface="Calibri"/>
                <a:cs typeface="Calibri"/>
                <a:sym typeface="Calibri"/>
              </a:rPr>
              <a:t>thinking of an RDD as containing specific data, it is best to think of each RDD as consisting of instructions on how to compute the data that we build up through transformations.</a:t>
            </a:r>
            <a:endParaRPr/>
          </a:p>
          <a:p>
            <a:pPr marL="0" marR="0" lvl="0" indent="0" algn="just" rtl="0">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152400" algn="just" rtl="0">
              <a:spcBef>
                <a:spcPts val="0"/>
              </a:spcBef>
              <a:spcAft>
                <a:spcPts val="0"/>
              </a:spcAft>
              <a:buClr>
                <a:schemeClr val="dk1"/>
              </a:buClr>
              <a:buSzPts val="2400"/>
              <a:buFont typeface="Arial"/>
              <a:buChar char="•"/>
            </a:pPr>
            <a:r>
              <a:rPr lang="en-US" sz="2400" b="1">
                <a:solidFill>
                  <a:schemeClr val="dk1"/>
                </a:solidFill>
                <a:latin typeface="Calibri"/>
                <a:ea typeface="Calibri"/>
                <a:cs typeface="Calibri"/>
                <a:sym typeface="Calibri"/>
              </a:rPr>
              <a:t>Loading data into an RDD is lazily evaluated in the same way transformations are. So, when we call sc.textFile(), the data is not loaded until it is necessary</a:t>
            </a:r>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51"/>
          <p:cNvSpPr txBox="1"/>
          <p:nvPr/>
        </p:nvSpPr>
        <p:spPr>
          <a:xfrm>
            <a:off x="392784" y="1295400"/>
            <a:ext cx="8763000" cy="427809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0" u="none" strike="noStrike">
                <a:solidFill>
                  <a:schemeClr val="dk1"/>
                </a:solidFill>
                <a:latin typeface="Arial"/>
                <a:ea typeface="Arial"/>
                <a:cs typeface="Arial"/>
                <a:sym typeface="Arial"/>
              </a:rPr>
              <a:t>Passing Functions to Spark </a:t>
            </a:r>
            <a:endParaRPr/>
          </a:p>
          <a:p>
            <a:pPr marL="0" marR="0" lvl="0" indent="0" algn="l" rtl="0">
              <a:spcBef>
                <a:spcPts val="0"/>
              </a:spcBef>
              <a:spcAft>
                <a:spcPts val="0"/>
              </a:spcAft>
              <a:buNone/>
            </a:pPr>
            <a:endParaRPr sz="2400" b="1" i="0" u="none" strike="noStrike">
              <a:solidFill>
                <a:schemeClr val="dk1"/>
              </a:solidFill>
              <a:latin typeface="Arial"/>
              <a:ea typeface="Arial"/>
              <a:cs typeface="Arial"/>
              <a:sym typeface="Arial"/>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Most of Spark’s transformations, and some of its actions, </a:t>
            </a:r>
            <a:r>
              <a:rPr lang="en-US" sz="2400" b="1">
                <a:solidFill>
                  <a:schemeClr val="dk1"/>
                </a:solidFill>
                <a:latin typeface="Calibri"/>
                <a:ea typeface="Calibri"/>
                <a:cs typeface="Calibri"/>
                <a:sym typeface="Calibri"/>
              </a:rPr>
              <a:t>depend on passing in functions that are used by Spark to compute data</a:t>
            </a:r>
            <a:endParaRPr/>
          </a:p>
          <a:p>
            <a:pPr marL="0" marR="0" lvl="0" indent="0" algn="l" rtl="0">
              <a:spcBef>
                <a:spcPts val="0"/>
              </a:spcBef>
              <a:spcAft>
                <a:spcPts val="0"/>
              </a:spcAft>
              <a:buNone/>
            </a:pPr>
            <a:endParaRPr sz="2000" b="1">
              <a:solidFill>
                <a:schemeClr val="dk1"/>
              </a:solidFill>
              <a:latin typeface="Calibri"/>
              <a:ea typeface="Calibri"/>
              <a:cs typeface="Calibri"/>
              <a:sym typeface="Calibri"/>
            </a:endParaRPr>
          </a:p>
          <a:p>
            <a:pPr marL="0" marR="0" lvl="0" indent="0" algn="l" rtl="0">
              <a:spcBef>
                <a:spcPts val="0"/>
              </a:spcBef>
              <a:spcAft>
                <a:spcPts val="0"/>
              </a:spcAft>
              <a:buNone/>
            </a:pPr>
            <a:endParaRPr sz="2000" b="1">
              <a:solidFill>
                <a:schemeClr val="dk1"/>
              </a:solidFill>
              <a:latin typeface="Calibri"/>
              <a:ea typeface="Calibri"/>
              <a:cs typeface="Calibri"/>
              <a:sym typeface="Calibri"/>
            </a:endParaRPr>
          </a:p>
          <a:p>
            <a:pPr marL="0" marR="0" lvl="0" indent="0" algn="l" rtl="0">
              <a:spcBef>
                <a:spcPts val="0"/>
              </a:spcBef>
              <a:spcAft>
                <a:spcPts val="0"/>
              </a:spcAft>
              <a:buNone/>
            </a:pPr>
            <a:r>
              <a:rPr lang="en-US" sz="2000" b="1" i="0" u="none" strike="noStrike">
                <a:solidFill>
                  <a:srgbClr val="000000"/>
                </a:solidFill>
                <a:latin typeface="Arial"/>
                <a:ea typeface="Arial"/>
                <a:cs typeface="Arial"/>
                <a:sym typeface="Arial"/>
              </a:rPr>
              <a:t>Passing functions in Python</a:t>
            </a:r>
            <a:endParaRPr/>
          </a:p>
          <a:p>
            <a:pPr marL="0" marR="0" lvl="0" indent="0" algn="l" rtl="0">
              <a:spcBef>
                <a:spcPts val="0"/>
              </a:spcBef>
              <a:spcAft>
                <a:spcPts val="0"/>
              </a:spcAft>
              <a:buNone/>
            </a:pPr>
            <a:endParaRPr sz="2000" b="1" i="0" u="none" strike="noStrike">
              <a:solidFill>
                <a:srgbClr val="000000"/>
              </a:solidFill>
              <a:latin typeface="Arial"/>
              <a:ea typeface="Arial"/>
              <a:cs typeface="Arial"/>
              <a:sym typeface="Arial"/>
            </a:endParaRPr>
          </a:p>
          <a:p>
            <a:pPr marL="0" marR="0" lvl="0" indent="0" algn="l" rtl="0">
              <a:spcBef>
                <a:spcPts val="0"/>
              </a:spcBef>
              <a:spcAft>
                <a:spcPts val="0"/>
              </a:spcAft>
              <a:buNone/>
            </a:pPr>
            <a:r>
              <a:rPr lang="en-US" sz="2400" b="0" i="0" u="none" strike="noStrike">
                <a:solidFill>
                  <a:srgbClr val="000089"/>
                </a:solidFill>
                <a:latin typeface="Arial"/>
                <a:ea typeface="Arial"/>
                <a:cs typeface="Arial"/>
                <a:sym typeface="Arial"/>
              </a:rPr>
              <a:t>word </a:t>
            </a:r>
            <a:r>
              <a:rPr lang="en-US" sz="2400" b="0" i="0" u="none" strike="noStrike">
                <a:solidFill>
                  <a:srgbClr val="000000"/>
                </a:solidFill>
                <a:latin typeface="Arial"/>
                <a:ea typeface="Arial"/>
                <a:cs typeface="Arial"/>
                <a:sym typeface="Arial"/>
              </a:rPr>
              <a:t>= </a:t>
            </a:r>
            <a:r>
              <a:rPr lang="en-US" sz="2400" b="0" i="0" u="none" strike="noStrike">
                <a:solidFill>
                  <a:srgbClr val="000089"/>
                </a:solidFill>
                <a:latin typeface="Arial"/>
                <a:ea typeface="Arial"/>
                <a:cs typeface="Arial"/>
                <a:sym typeface="Arial"/>
              </a:rPr>
              <a:t>rdd</a:t>
            </a:r>
            <a:r>
              <a:rPr lang="en-US" sz="2400" b="0" i="0" u="none" strike="noStrike">
                <a:solidFill>
                  <a:srgbClr val="000000"/>
                </a:solidFill>
                <a:latin typeface="Arial"/>
                <a:ea typeface="Arial"/>
                <a:cs typeface="Arial"/>
                <a:sym typeface="Arial"/>
              </a:rPr>
              <a:t>.</a:t>
            </a:r>
            <a:r>
              <a:rPr lang="en-US" sz="2400" b="0" i="0" u="none" strike="noStrike">
                <a:solidFill>
                  <a:srgbClr val="000089"/>
                </a:solidFill>
                <a:latin typeface="Arial"/>
                <a:ea typeface="Arial"/>
                <a:cs typeface="Arial"/>
                <a:sym typeface="Arial"/>
              </a:rPr>
              <a:t>filter</a:t>
            </a:r>
            <a:r>
              <a:rPr lang="en-US" sz="2400" b="0" i="0" u="none" strike="noStrike">
                <a:solidFill>
                  <a:srgbClr val="000000"/>
                </a:solidFill>
                <a:latin typeface="Arial"/>
                <a:ea typeface="Arial"/>
                <a:cs typeface="Arial"/>
                <a:sym typeface="Arial"/>
              </a:rPr>
              <a:t>(</a:t>
            </a:r>
            <a:r>
              <a:rPr lang="en-US" sz="2400" b="1" i="0" u="none" strike="noStrike">
                <a:solidFill>
                  <a:srgbClr val="00669A"/>
                </a:solidFill>
                <a:latin typeface="Arial"/>
                <a:ea typeface="Arial"/>
                <a:cs typeface="Arial"/>
                <a:sym typeface="Arial"/>
              </a:rPr>
              <a:t>lambda </a:t>
            </a:r>
            <a:r>
              <a:rPr lang="en-US" sz="2400" b="0" i="0" u="none" strike="noStrike">
                <a:solidFill>
                  <a:srgbClr val="000089"/>
                </a:solidFill>
                <a:latin typeface="Arial"/>
                <a:ea typeface="Arial"/>
                <a:cs typeface="Arial"/>
                <a:sym typeface="Arial"/>
              </a:rPr>
              <a:t>s</a:t>
            </a:r>
            <a:r>
              <a:rPr lang="en-US" sz="2400" b="0" i="0" u="none" strike="noStrike">
                <a:solidFill>
                  <a:srgbClr val="000000"/>
                </a:solidFill>
                <a:latin typeface="Arial"/>
                <a:ea typeface="Arial"/>
                <a:cs typeface="Arial"/>
                <a:sym typeface="Arial"/>
              </a:rPr>
              <a:t>: </a:t>
            </a:r>
            <a:r>
              <a:rPr lang="en-US" sz="2400" b="0" i="0" u="none" strike="noStrike">
                <a:solidFill>
                  <a:srgbClr val="CD3300"/>
                </a:solidFill>
                <a:latin typeface="Arial"/>
                <a:ea typeface="Arial"/>
                <a:cs typeface="Arial"/>
                <a:sym typeface="Arial"/>
              </a:rPr>
              <a:t>“error” </a:t>
            </a:r>
            <a:r>
              <a:rPr lang="en-US" sz="2400" b="1" i="0" u="none" strike="noStrike">
                <a:solidFill>
                  <a:srgbClr val="000000"/>
                </a:solidFill>
                <a:latin typeface="Arial"/>
                <a:ea typeface="Arial"/>
                <a:cs typeface="Arial"/>
                <a:sym typeface="Arial"/>
              </a:rPr>
              <a:t>in </a:t>
            </a:r>
            <a:r>
              <a:rPr lang="en-US" sz="2400" b="0" i="0" u="none" strike="noStrike">
                <a:solidFill>
                  <a:srgbClr val="000089"/>
                </a:solidFill>
                <a:latin typeface="Arial"/>
                <a:ea typeface="Arial"/>
                <a:cs typeface="Arial"/>
                <a:sym typeface="Arial"/>
              </a:rPr>
              <a:t>s</a:t>
            </a:r>
            <a:r>
              <a:rPr lang="en-US" sz="2400" b="0" i="0" u="none" strike="noStrike">
                <a:solidFill>
                  <a:srgbClr val="000000"/>
                </a:solidFill>
                <a:latin typeface="Arial"/>
                <a:ea typeface="Arial"/>
                <a:cs typeface="Arial"/>
                <a:sym typeface="Arial"/>
              </a:rPr>
              <a:t>)</a:t>
            </a:r>
            <a:endParaRPr/>
          </a:p>
          <a:p>
            <a:pPr marL="0" marR="0" lvl="0" indent="0" algn="l" rtl="0">
              <a:spcBef>
                <a:spcPts val="0"/>
              </a:spcBef>
              <a:spcAft>
                <a:spcPts val="0"/>
              </a:spcAft>
              <a:buNone/>
            </a:pPr>
            <a:r>
              <a:rPr lang="en-US" sz="2400" b="1" i="0" u="none" strike="noStrike">
                <a:solidFill>
                  <a:srgbClr val="00669A"/>
                </a:solidFill>
                <a:latin typeface="Arial"/>
                <a:ea typeface="Arial"/>
                <a:cs typeface="Arial"/>
                <a:sym typeface="Arial"/>
              </a:rPr>
              <a:t>def </a:t>
            </a:r>
            <a:r>
              <a:rPr lang="en-US" sz="2400" b="0" i="0" u="none" strike="noStrike">
                <a:solidFill>
                  <a:srgbClr val="CD00FF"/>
                </a:solidFill>
                <a:latin typeface="Arial"/>
                <a:ea typeface="Arial"/>
                <a:cs typeface="Arial"/>
                <a:sym typeface="Arial"/>
              </a:rPr>
              <a:t>containsError</a:t>
            </a:r>
            <a:r>
              <a:rPr lang="en-US" sz="2400" b="0" i="0" u="none" strike="noStrike">
                <a:solidFill>
                  <a:srgbClr val="000000"/>
                </a:solidFill>
                <a:latin typeface="Arial"/>
                <a:ea typeface="Arial"/>
                <a:cs typeface="Arial"/>
                <a:sym typeface="Arial"/>
              </a:rPr>
              <a:t>(</a:t>
            </a:r>
            <a:r>
              <a:rPr lang="en-US" sz="2400" b="0" i="0" u="none" strike="noStrike">
                <a:solidFill>
                  <a:srgbClr val="000089"/>
                </a:solidFill>
                <a:latin typeface="Arial"/>
                <a:ea typeface="Arial"/>
                <a:cs typeface="Arial"/>
                <a:sym typeface="Arial"/>
              </a:rPr>
              <a:t>s</a:t>
            </a:r>
            <a:r>
              <a:rPr lang="en-US" sz="2400" b="0" i="0" u="none" strike="noStrike">
                <a:solidFill>
                  <a:srgbClr val="000000"/>
                </a:solidFill>
                <a:latin typeface="Arial"/>
                <a:ea typeface="Arial"/>
                <a:cs typeface="Arial"/>
                <a:sym typeface="Arial"/>
              </a:rPr>
              <a:t>):</a:t>
            </a:r>
            <a:endParaRPr/>
          </a:p>
          <a:p>
            <a:pPr marL="0" marR="0" lvl="0" indent="0" algn="l" rtl="0">
              <a:spcBef>
                <a:spcPts val="0"/>
              </a:spcBef>
              <a:spcAft>
                <a:spcPts val="0"/>
              </a:spcAft>
              <a:buNone/>
            </a:pPr>
            <a:r>
              <a:rPr lang="en-US" sz="2400" b="1" i="0" u="none" strike="noStrike">
                <a:solidFill>
                  <a:srgbClr val="00669A"/>
                </a:solidFill>
                <a:latin typeface="Arial"/>
                <a:ea typeface="Arial"/>
                <a:cs typeface="Arial"/>
                <a:sym typeface="Arial"/>
              </a:rPr>
              <a:t>return </a:t>
            </a:r>
            <a:r>
              <a:rPr lang="en-US" sz="2400" b="0" i="0" u="none" strike="noStrike">
                <a:solidFill>
                  <a:srgbClr val="CD3300"/>
                </a:solidFill>
                <a:latin typeface="Arial"/>
                <a:ea typeface="Arial"/>
                <a:cs typeface="Arial"/>
                <a:sym typeface="Arial"/>
              </a:rPr>
              <a:t>“error” </a:t>
            </a:r>
            <a:r>
              <a:rPr lang="en-US" sz="2400" b="1" i="0" u="none" strike="noStrike">
                <a:solidFill>
                  <a:srgbClr val="000000"/>
                </a:solidFill>
                <a:latin typeface="Arial"/>
                <a:ea typeface="Arial"/>
                <a:cs typeface="Arial"/>
                <a:sym typeface="Arial"/>
              </a:rPr>
              <a:t>in </a:t>
            </a:r>
            <a:r>
              <a:rPr lang="en-US" sz="2400" b="0" i="0" u="none" strike="noStrike">
                <a:solidFill>
                  <a:srgbClr val="000089"/>
                </a:solidFill>
                <a:latin typeface="Arial"/>
                <a:ea typeface="Arial"/>
                <a:cs typeface="Arial"/>
                <a:sym typeface="Arial"/>
              </a:rPr>
              <a:t>s</a:t>
            </a:r>
            <a:endParaRPr/>
          </a:p>
          <a:p>
            <a:pPr marL="0" marR="0" lvl="0" indent="0" algn="l" rtl="0">
              <a:spcBef>
                <a:spcPts val="0"/>
              </a:spcBef>
              <a:spcAft>
                <a:spcPts val="0"/>
              </a:spcAft>
              <a:buNone/>
            </a:pPr>
            <a:r>
              <a:rPr lang="en-US" sz="2400" b="0" i="0" u="none" strike="noStrike">
                <a:solidFill>
                  <a:srgbClr val="000089"/>
                </a:solidFill>
                <a:latin typeface="Arial"/>
                <a:ea typeface="Arial"/>
                <a:cs typeface="Arial"/>
                <a:sym typeface="Arial"/>
              </a:rPr>
              <a:t>word </a:t>
            </a:r>
            <a:r>
              <a:rPr lang="en-US" sz="2400" b="0" i="0" u="none" strike="noStrike">
                <a:solidFill>
                  <a:srgbClr val="000000"/>
                </a:solidFill>
                <a:latin typeface="Arial"/>
                <a:ea typeface="Arial"/>
                <a:cs typeface="Arial"/>
                <a:sym typeface="Arial"/>
              </a:rPr>
              <a:t>= </a:t>
            </a:r>
            <a:r>
              <a:rPr lang="en-US" sz="2400" b="0" i="0" u="none" strike="noStrike">
                <a:solidFill>
                  <a:srgbClr val="000089"/>
                </a:solidFill>
                <a:latin typeface="Arial"/>
                <a:ea typeface="Arial"/>
                <a:cs typeface="Arial"/>
                <a:sym typeface="Arial"/>
              </a:rPr>
              <a:t>rdd</a:t>
            </a:r>
            <a:r>
              <a:rPr lang="en-US" sz="2400" b="0" i="0" u="none" strike="noStrike">
                <a:solidFill>
                  <a:srgbClr val="000000"/>
                </a:solidFill>
                <a:latin typeface="Arial"/>
                <a:ea typeface="Arial"/>
                <a:cs typeface="Arial"/>
                <a:sym typeface="Arial"/>
              </a:rPr>
              <a:t>.</a:t>
            </a:r>
            <a:r>
              <a:rPr lang="en-US" sz="2400" b="0" i="0" u="none" strike="noStrike">
                <a:solidFill>
                  <a:srgbClr val="000089"/>
                </a:solidFill>
                <a:latin typeface="Arial"/>
                <a:ea typeface="Arial"/>
                <a:cs typeface="Arial"/>
                <a:sym typeface="Arial"/>
              </a:rPr>
              <a:t>filter</a:t>
            </a:r>
            <a:r>
              <a:rPr lang="en-US" sz="2400" b="0" i="0" u="none" strike="noStrike">
                <a:solidFill>
                  <a:srgbClr val="000000"/>
                </a:solidFill>
                <a:latin typeface="Arial"/>
                <a:ea typeface="Arial"/>
                <a:cs typeface="Arial"/>
                <a:sym typeface="Arial"/>
              </a:rPr>
              <a:t>(</a:t>
            </a:r>
            <a:r>
              <a:rPr lang="en-US" sz="2400" b="0" i="0" u="none" strike="noStrike">
                <a:solidFill>
                  <a:srgbClr val="000089"/>
                </a:solidFill>
                <a:latin typeface="Arial"/>
                <a:ea typeface="Arial"/>
                <a:cs typeface="Arial"/>
                <a:sym typeface="Arial"/>
              </a:rPr>
              <a:t>containsError</a:t>
            </a:r>
            <a:r>
              <a:rPr lang="en-US" sz="2400" b="0" i="0" u="none" strike="noStrike">
                <a:solidFill>
                  <a:srgbClr val="000000"/>
                </a:solidFill>
                <a:latin typeface="Arial"/>
                <a:ea typeface="Arial"/>
                <a:cs typeface="Arial"/>
                <a:sym typeface="Arial"/>
              </a:rPr>
              <a:t>)</a:t>
            </a:r>
            <a:endParaRPr sz="24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6"/>
          <p:cNvSpPr/>
          <p:nvPr/>
        </p:nvSpPr>
        <p:spPr>
          <a:xfrm>
            <a:off x="228600" y="243512"/>
            <a:ext cx="8763000" cy="6370975"/>
          </a:xfrm>
          <a:prstGeom prst="rect">
            <a:avLst/>
          </a:prstGeom>
          <a:noFill/>
          <a:ln>
            <a:noFill/>
          </a:ln>
        </p:spPr>
        <p:txBody>
          <a:bodyPr spcFirstLastPara="1" wrap="square" lIns="91425" tIns="45700" rIns="91425" bIns="45700" anchor="t" anchorCtr="0">
            <a:noAutofit/>
          </a:bodyPr>
          <a:lstStyle/>
          <a:p>
            <a:pPr marL="0" marR="0" lvl="0" indent="-152400" algn="just"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Second, </a:t>
            </a:r>
            <a:r>
              <a:rPr lang="en-US" sz="2400" b="1">
                <a:solidFill>
                  <a:schemeClr val="dk1"/>
                </a:solidFill>
                <a:latin typeface="Calibri"/>
                <a:ea typeface="Calibri"/>
                <a:cs typeface="Calibri"/>
                <a:sym typeface="Calibri"/>
              </a:rPr>
              <a:t>the costs associated with running the stack are minimized, because instead of running 5–10 independent software systems, an organization needs to run only one.</a:t>
            </a:r>
            <a:endParaRPr/>
          </a:p>
          <a:p>
            <a:pPr marL="0" marR="0" lvl="0" indent="0" algn="just" rtl="0">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152400" algn="just"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 </a:t>
            </a:r>
            <a:r>
              <a:rPr lang="en-US" sz="2400" b="1">
                <a:solidFill>
                  <a:schemeClr val="dk1"/>
                </a:solidFill>
                <a:latin typeface="Calibri"/>
                <a:ea typeface="Calibri"/>
                <a:cs typeface="Calibri"/>
                <a:sym typeface="Calibri"/>
              </a:rPr>
              <a:t>These costs include deployment, maintenance, testing, support, and others</a:t>
            </a:r>
            <a:endParaRPr/>
          </a:p>
          <a:p>
            <a:pPr marL="0" marR="0" lvl="0" indent="0" algn="just" rtl="0">
              <a:spcBef>
                <a:spcPts val="0"/>
              </a:spcBef>
              <a:spcAft>
                <a:spcPts val="0"/>
              </a:spcAft>
              <a:buNone/>
            </a:pPr>
            <a:endParaRPr sz="2400">
              <a:solidFill>
                <a:schemeClr val="dk1"/>
              </a:solidFill>
              <a:latin typeface="Calibri"/>
              <a:ea typeface="Calibri"/>
              <a:cs typeface="Calibri"/>
              <a:sym typeface="Calibri"/>
            </a:endParaRPr>
          </a:p>
          <a:p>
            <a:pPr marL="0" marR="0" lvl="0" indent="-152400" algn="just"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Finally, </a:t>
            </a:r>
            <a:r>
              <a:rPr lang="en-US" sz="2400" b="1">
                <a:solidFill>
                  <a:schemeClr val="dk1"/>
                </a:solidFill>
                <a:latin typeface="Calibri"/>
                <a:ea typeface="Calibri"/>
                <a:cs typeface="Calibri"/>
                <a:sym typeface="Calibri"/>
              </a:rPr>
              <a:t>one of the largest advantages of tight integration is the ability to build applications that seamlessly combine different processing models.</a:t>
            </a:r>
            <a:endParaRPr/>
          </a:p>
          <a:p>
            <a:pPr marL="0" marR="0" lvl="0" indent="0" algn="just" rtl="0">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152400" algn="just"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 For example, in Spark </a:t>
            </a:r>
            <a:r>
              <a:rPr lang="en-US" sz="2400" b="1">
                <a:solidFill>
                  <a:schemeClr val="dk1"/>
                </a:solidFill>
                <a:latin typeface="Calibri"/>
                <a:ea typeface="Calibri"/>
                <a:cs typeface="Calibri"/>
                <a:sym typeface="Calibri"/>
              </a:rPr>
              <a:t>you can write one application that uses machine learning to classify data in real time as it is ingested from streaming sources. </a:t>
            </a:r>
            <a:endParaRPr/>
          </a:p>
          <a:p>
            <a:pPr marL="0" marR="0" lvl="0" indent="0" algn="just" rtl="0">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152400" algn="just"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Simultaneously, </a:t>
            </a:r>
            <a:r>
              <a:rPr lang="en-US" sz="2400" b="1">
                <a:solidFill>
                  <a:schemeClr val="dk1"/>
                </a:solidFill>
                <a:latin typeface="Calibri"/>
                <a:ea typeface="Calibri"/>
                <a:cs typeface="Calibri"/>
                <a:sym typeface="Calibri"/>
              </a:rPr>
              <a:t>analysts can query the resulting data, also in real time, via SQL</a:t>
            </a:r>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52"/>
          <p:cNvSpPr txBox="1"/>
          <p:nvPr/>
        </p:nvSpPr>
        <p:spPr>
          <a:xfrm>
            <a:off x="533400" y="457200"/>
            <a:ext cx="8229600" cy="34163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0" u="none" strike="noStrike">
                <a:solidFill>
                  <a:srgbClr val="000000"/>
                </a:solidFill>
                <a:latin typeface="Arial"/>
                <a:ea typeface="Arial"/>
                <a:cs typeface="Arial"/>
                <a:sym typeface="Arial"/>
              </a:rPr>
              <a:t>Scala function passing</a:t>
            </a:r>
            <a:endParaRPr/>
          </a:p>
          <a:p>
            <a:pPr marL="0" marR="0" lvl="0" indent="0" algn="l" rtl="0">
              <a:spcBef>
                <a:spcPts val="0"/>
              </a:spcBef>
              <a:spcAft>
                <a:spcPts val="0"/>
              </a:spcAft>
              <a:buNone/>
            </a:pPr>
            <a:r>
              <a:rPr lang="en-US" sz="2400" b="1" i="0" u="none" strike="noStrike">
                <a:solidFill>
                  <a:srgbClr val="00669A"/>
                </a:solidFill>
                <a:latin typeface="Arial"/>
                <a:ea typeface="Arial"/>
                <a:cs typeface="Arial"/>
                <a:sym typeface="Arial"/>
              </a:rPr>
              <a:t>class </a:t>
            </a:r>
            <a:r>
              <a:rPr lang="en-US" sz="2400" b="1" i="0" u="none" strike="noStrike">
                <a:solidFill>
                  <a:srgbClr val="00AB89"/>
                </a:solidFill>
                <a:latin typeface="Arial"/>
                <a:ea typeface="Arial"/>
                <a:cs typeface="Arial"/>
                <a:sym typeface="Arial"/>
              </a:rPr>
              <a:t>SearchFunctions</a:t>
            </a:r>
            <a:r>
              <a:rPr lang="en-US" sz="2400" b="0" i="0" u="none" strike="noStrike">
                <a:solidFill>
                  <a:srgbClr val="000000"/>
                </a:solidFill>
                <a:latin typeface="Arial"/>
                <a:ea typeface="Arial"/>
                <a:cs typeface="Arial"/>
                <a:sym typeface="Arial"/>
              </a:rPr>
              <a:t>(</a:t>
            </a:r>
            <a:r>
              <a:rPr lang="en-US" sz="2400" b="1" i="0" u="none" strike="noStrike">
                <a:solidFill>
                  <a:srgbClr val="00669A"/>
                </a:solidFill>
                <a:latin typeface="Arial"/>
                <a:ea typeface="Arial"/>
                <a:cs typeface="Arial"/>
                <a:sym typeface="Arial"/>
              </a:rPr>
              <a:t>val </a:t>
            </a:r>
            <a:r>
              <a:rPr lang="en-US" sz="2400" b="0" i="0" u="none" strike="noStrike">
                <a:solidFill>
                  <a:srgbClr val="000089"/>
                </a:solidFill>
                <a:latin typeface="Arial"/>
                <a:ea typeface="Arial"/>
                <a:cs typeface="Arial"/>
                <a:sym typeface="Arial"/>
              </a:rPr>
              <a:t>query</a:t>
            </a:r>
            <a:r>
              <a:rPr lang="en-US" sz="2400" b="1" i="0" u="none" strike="noStrike">
                <a:solidFill>
                  <a:srgbClr val="00669A"/>
                </a:solidFill>
                <a:latin typeface="Arial"/>
                <a:ea typeface="Arial"/>
                <a:cs typeface="Arial"/>
                <a:sym typeface="Arial"/>
              </a:rPr>
              <a:t>: </a:t>
            </a:r>
            <a:r>
              <a:rPr lang="en-US" sz="2400" b="1" i="0" u="none" strike="noStrike">
                <a:solidFill>
                  <a:srgbClr val="007789"/>
                </a:solidFill>
                <a:latin typeface="Arial"/>
                <a:ea typeface="Arial"/>
                <a:cs typeface="Arial"/>
                <a:sym typeface="Arial"/>
              </a:rPr>
              <a:t>String</a:t>
            </a:r>
            <a:r>
              <a:rPr lang="en-US" sz="2400" b="0" i="0" u="none" strike="noStrike">
                <a:solidFill>
                  <a:srgbClr val="000000"/>
                </a:solidFill>
                <a:latin typeface="Arial"/>
                <a:ea typeface="Arial"/>
                <a:cs typeface="Arial"/>
                <a:sym typeface="Arial"/>
              </a:rPr>
              <a:t>) {</a:t>
            </a:r>
            <a:endParaRPr/>
          </a:p>
          <a:p>
            <a:pPr marL="0" marR="0" lvl="0" indent="0" algn="l" rtl="0">
              <a:spcBef>
                <a:spcPts val="0"/>
              </a:spcBef>
              <a:spcAft>
                <a:spcPts val="0"/>
              </a:spcAft>
              <a:buNone/>
            </a:pPr>
            <a:endParaRPr sz="2400" b="0" i="0" u="none" strike="noStrike">
              <a:solidFill>
                <a:srgbClr val="000000"/>
              </a:solidFill>
              <a:latin typeface="Arial"/>
              <a:ea typeface="Arial"/>
              <a:cs typeface="Arial"/>
              <a:sym typeface="Arial"/>
            </a:endParaRPr>
          </a:p>
          <a:p>
            <a:pPr marL="0" marR="0" lvl="0" indent="0" algn="l" rtl="0">
              <a:spcBef>
                <a:spcPts val="0"/>
              </a:spcBef>
              <a:spcAft>
                <a:spcPts val="0"/>
              </a:spcAft>
              <a:buNone/>
            </a:pPr>
            <a:r>
              <a:rPr lang="en-US" sz="2400" b="1" i="0" u="none" strike="noStrike">
                <a:solidFill>
                  <a:srgbClr val="00669A"/>
                </a:solidFill>
                <a:latin typeface="Arial"/>
                <a:ea typeface="Arial"/>
                <a:cs typeface="Arial"/>
                <a:sym typeface="Arial"/>
              </a:rPr>
              <a:t>def </a:t>
            </a:r>
            <a:r>
              <a:rPr lang="en-US" sz="2400" b="0" i="0" u="none" strike="noStrike">
                <a:solidFill>
                  <a:srgbClr val="000089"/>
                </a:solidFill>
                <a:latin typeface="Arial"/>
                <a:ea typeface="Arial"/>
                <a:cs typeface="Arial"/>
                <a:sym typeface="Arial"/>
              </a:rPr>
              <a:t>isMatch</a:t>
            </a:r>
            <a:r>
              <a:rPr lang="en-US" sz="2400" b="0" i="0" u="none" strike="noStrike">
                <a:solidFill>
                  <a:srgbClr val="000000"/>
                </a:solidFill>
                <a:latin typeface="Arial"/>
                <a:ea typeface="Arial"/>
                <a:cs typeface="Arial"/>
                <a:sym typeface="Arial"/>
              </a:rPr>
              <a:t>(</a:t>
            </a:r>
            <a:r>
              <a:rPr lang="en-US" sz="2400" b="0" i="0" u="none" strike="noStrike">
                <a:solidFill>
                  <a:srgbClr val="000089"/>
                </a:solidFill>
                <a:latin typeface="Arial"/>
                <a:ea typeface="Arial"/>
                <a:cs typeface="Arial"/>
                <a:sym typeface="Arial"/>
              </a:rPr>
              <a:t>s</a:t>
            </a:r>
            <a:r>
              <a:rPr lang="en-US" sz="2400" b="1" i="0" u="none" strike="noStrike">
                <a:solidFill>
                  <a:srgbClr val="00669A"/>
                </a:solidFill>
                <a:latin typeface="Arial"/>
                <a:ea typeface="Arial"/>
                <a:cs typeface="Arial"/>
                <a:sym typeface="Arial"/>
              </a:rPr>
              <a:t>: </a:t>
            </a:r>
            <a:r>
              <a:rPr lang="en-US" sz="2400" b="1" i="0" u="none" strike="noStrike">
                <a:solidFill>
                  <a:srgbClr val="007789"/>
                </a:solidFill>
                <a:latin typeface="Arial"/>
                <a:ea typeface="Arial"/>
                <a:cs typeface="Arial"/>
                <a:sym typeface="Arial"/>
              </a:rPr>
              <a:t>String</a:t>
            </a:r>
            <a:r>
              <a:rPr lang="en-US" sz="2400" b="0" i="0" u="none" strike="noStrike">
                <a:solidFill>
                  <a:srgbClr val="000000"/>
                </a:solidFill>
                <a:latin typeface="Arial"/>
                <a:ea typeface="Arial"/>
                <a:cs typeface="Arial"/>
                <a:sym typeface="Arial"/>
              </a:rPr>
              <a:t>)</a:t>
            </a:r>
            <a:r>
              <a:rPr lang="en-US" sz="2400" b="1" i="0" u="none" strike="noStrike">
                <a:solidFill>
                  <a:srgbClr val="00669A"/>
                </a:solidFill>
                <a:latin typeface="Arial"/>
                <a:ea typeface="Arial"/>
                <a:cs typeface="Arial"/>
                <a:sym typeface="Arial"/>
              </a:rPr>
              <a:t>: </a:t>
            </a:r>
            <a:r>
              <a:rPr lang="en-US" sz="2400" b="1" i="0" u="none" strike="noStrike">
                <a:solidFill>
                  <a:srgbClr val="007789"/>
                </a:solidFill>
                <a:latin typeface="Arial"/>
                <a:ea typeface="Arial"/>
                <a:cs typeface="Arial"/>
                <a:sym typeface="Arial"/>
              </a:rPr>
              <a:t>Boolean </a:t>
            </a:r>
            <a:r>
              <a:rPr lang="en-US" sz="2400" b="0" i="0" u="none" strike="noStrike">
                <a:solidFill>
                  <a:srgbClr val="000000"/>
                </a:solidFill>
                <a:latin typeface="Arial"/>
                <a:ea typeface="Arial"/>
                <a:cs typeface="Arial"/>
                <a:sym typeface="Arial"/>
              </a:rPr>
              <a:t>= {</a:t>
            </a:r>
            <a:endParaRPr/>
          </a:p>
          <a:p>
            <a:pPr marL="0" marR="0" lvl="0" indent="0" algn="l" rtl="0">
              <a:spcBef>
                <a:spcPts val="0"/>
              </a:spcBef>
              <a:spcAft>
                <a:spcPts val="0"/>
              </a:spcAft>
              <a:buNone/>
            </a:pPr>
            <a:r>
              <a:rPr lang="en-US" sz="2400" b="0" i="0" u="none" strike="noStrike">
                <a:solidFill>
                  <a:srgbClr val="000089"/>
                </a:solidFill>
                <a:latin typeface="Arial"/>
                <a:ea typeface="Arial"/>
                <a:cs typeface="Arial"/>
                <a:sym typeface="Arial"/>
              </a:rPr>
              <a:t>s</a:t>
            </a:r>
            <a:r>
              <a:rPr lang="en-US" sz="2400" b="0" i="0" u="none" strike="noStrike">
                <a:solidFill>
                  <a:srgbClr val="000000"/>
                </a:solidFill>
                <a:latin typeface="Arial"/>
                <a:ea typeface="Arial"/>
                <a:cs typeface="Arial"/>
                <a:sym typeface="Arial"/>
              </a:rPr>
              <a:t>.</a:t>
            </a:r>
            <a:r>
              <a:rPr lang="en-US" sz="2400" b="0" i="0" u="none" strike="noStrike">
                <a:solidFill>
                  <a:srgbClr val="000089"/>
                </a:solidFill>
                <a:latin typeface="Arial"/>
                <a:ea typeface="Arial"/>
                <a:cs typeface="Arial"/>
                <a:sym typeface="Arial"/>
              </a:rPr>
              <a:t>contains</a:t>
            </a:r>
            <a:r>
              <a:rPr lang="en-US" sz="2400" b="0" i="0" u="none" strike="noStrike">
                <a:solidFill>
                  <a:srgbClr val="000000"/>
                </a:solidFill>
                <a:latin typeface="Arial"/>
                <a:ea typeface="Arial"/>
                <a:cs typeface="Arial"/>
                <a:sym typeface="Arial"/>
              </a:rPr>
              <a:t>(</a:t>
            </a:r>
            <a:r>
              <a:rPr lang="en-US" sz="2400" b="0" i="0" u="none" strike="noStrike">
                <a:solidFill>
                  <a:srgbClr val="000089"/>
                </a:solidFill>
                <a:latin typeface="Arial"/>
                <a:ea typeface="Arial"/>
                <a:cs typeface="Arial"/>
                <a:sym typeface="Arial"/>
              </a:rPr>
              <a:t>query</a:t>
            </a:r>
            <a:r>
              <a:rPr lang="en-US" sz="2400" b="0" i="0" u="none" strike="noStrike">
                <a:solidFill>
                  <a:srgbClr val="000000"/>
                </a:solidFill>
                <a:latin typeface="Arial"/>
                <a:ea typeface="Arial"/>
                <a:cs typeface="Arial"/>
                <a:sym typeface="Arial"/>
              </a:rPr>
              <a:t>)</a:t>
            </a:r>
            <a:endParaRPr/>
          </a:p>
          <a:p>
            <a:pPr marL="0" marR="0" lvl="0" indent="0" algn="l" rtl="0">
              <a:spcBef>
                <a:spcPts val="0"/>
              </a:spcBef>
              <a:spcAft>
                <a:spcPts val="0"/>
              </a:spcAft>
              <a:buNone/>
            </a:pPr>
            <a:r>
              <a:rPr lang="en-US" sz="2400" b="0" i="0" u="none" strike="noStrike">
                <a:solidFill>
                  <a:srgbClr val="000000"/>
                </a:solidFill>
                <a:latin typeface="Arial"/>
                <a:ea typeface="Arial"/>
                <a:cs typeface="Arial"/>
                <a:sym typeface="Arial"/>
              </a:rPr>
              <a:t>}</a:t>
            </a:r>
            <a:endParaRPr/>
          </a:p>
          <a:p>
            <a:pPr marL="0" marR="0" lvl="0" indent="0" algn="l" rtl="0">
              <a:spcBef>
                <a:spcPts val="0"/>
              </a:spcBef>
              <a:spcAft>
                <a:spcPts val="0"/>
              </a:spcAft>
              <a:buNone/>
            </a:pPr>
            <a:r>
              <a:rPr lang="en-US" sz="2400" b="1" i="0" u="none" strike="noStrike">
                <a:solidFill>
                  <a:srgbClr val="00669A"/>
                </a:solidFill>
                <a:latin typeface="Arial"/>
                <a:ea typeface="Arial"/>
                <a:cs typeface="Arial"/>
                <a:sym typeface="Arial"/>
              </a:rPr>
              <a:t>def </a:t>
            </a:r>
            <a:r>
              <a:rPr lang="en-US" sz="2400" b="0" i="0" u="none" strike="noStrike">
                <a:solidFill>
                  <a:srgbClr val="000089"/>
                </a:solidFill>
                <a:latin typeface="Arial"/>
                <a:ea typeface="Arial"/>
                <a:cs typeface="Arial"/>
                <a:sym typeface="Arial"/>
              </a:rPr>
              <a:t>getMatchesFunctionReference</a:t>
            </a:r>
            <a:r>
              <a:rPr lang="en-US" sz="2400" b="0" i="0" u="none" strike="noStrike">
                <a:solidFill>
                  <a:srgbClr val="000000"/>
                </a:solidFill>
                <a:latin typeface="Arial"/>
                <a:ea typeface="Arial"/>
                <a:cs typeface="Arial"/>
                <a:sym typeface="Arial"/>
              </a:rPr>
              <a:t>(</a:t>
            </a:r>
            <a:r>
              <a:rPr lang="en-US" sz="2400" b="0" i="0" u="none" strike="noStrike">
                <a:solidFill>
                  <a:srgbClr val="000089"/>
                </a:solidFill>
                <a:latin typeface="Arial"/>
                <a:ea typeface="Arial"/>
                <a:cs typeface="Arial"/>
                <a:sym typeface="Arial"/>
              </a:rPr>
              <a:t>rdd</a:t>
            </a:r>
            <a:r>
              <a:rPr lang="en-US" sz="2400" b="1" i="0" u="none" strike="noStrike">
                <a:solidFill>
                  <a:srgbClr val="00669A"/>
                </a:solidFill>
                <a:latin typeface="Arial"/>
                <a:ea typeface="Arial"/>
                <a:cs typeface="Arial"/>
                <a:sym typeface="Arial"/>
              </a:rPr>
              <a:t>: </a:t>
            </a:r>
            <a:r>
              <a:rPr lang="en-US" sz="2400" b="1" i="0" u="none" strike="noStrike">
                <a:solidFill>
                  <a:srgbClr val="007789"/>
                </a:solidFill>
                <a:latin typeface="Arial"/>
                <a:ea typeface="Arial"/>
                <a:cs typeface="Arial"/>
                <a:sym typeface="Arial"/>
              </a:rPr>
              <a:t>RDD</a:t>
            </a:r>
            <a:r>
              <a:rPr lang="en-US" sz="2400" b="0" i="0" u="none" strike="noStrike">
                <a:solidFill>
                  <a:srgbClr val="000000"/>
                </a:solidFill>
                <a:latin typeface="Arial"/>
                <a:ea typeface="Arial"/>
                <a:cs typeface="Arial"/>
                <a:sym typeface="Arial"/>
              </a:rPr>
              <a:t>[</a:t>
            </a:r>
            <a:r>
              <a:rPr lang="en-US" sz="2400" b="1" i="0" u="none" strike="noStrike">
                <a:solidFill>
                  <a:srgbClr val="007789"/>
                </a:solidFill>
                <a:latin typeface="Arial"/>
                <a:ea typeface="Arial"/>
                <a:cs typeface="Arial"/>
                <a:sym typeface="Arial"/>
              </a:rPr>
              <a:t>String</a:t>
            </a:r>
            <a:r>
              <a:rPr lang="en-US" sz="2400" b="0" i="0" u="none" strike="noStrike">
                <a:solidFill>
                  <a:srgbClr val="000000"/>
                </a:solidFill>
                <a:latin typeface="Arial"/>
                <a:ea typeface="Arial"/>
                <a:cs typeface="Arial"/>
                <a:sym typeface="Arial"/>
              </a:rPr>
              <a:t>])</a:t>
            </a:r>
            <a:r>
              <a:rPr lang="en-US" sz="2400" b="1" i="0" u="none" strike="noStrike">
                <a:solidFill>
                  <a:srgbClr val="00669A"/>
                </a:solidFill>
                <a:latin typeface="Arial"/>
                <a:ea typeface="Arial"/>
                <a:cs typeface="Arial"/>
                <a:sym typeface="Arial"/>
              </a:rPr>
              <a:t>: </a:t>
            </a:r>
            <a:r>
              <a:rPr lang="en-US" sz="2400" b="1" i="0" u="none" strike="noStrike">
                <a:solidFill>
                  <a:srgbClr val="007789"/>
                </a:solidFill>
                <a:latin typeface="Arial"/>
                <a:ea typeface="Arial"/>
                <a:cs typeface="Arial"/>
                <a:sym typeface="Arial"/>
              </a:rPr>
              <a:t>RDD</a:t>
            </a:r>
            <a:r>
              <a:rPr lang="en-US" sz="2400" b="0" i="0" u="none" strike="noStrike">
                <a:solidFill>
                  <a:srgbClr val="000000"/>
                </a:solidFill>
                <a:latin typeface="Arial"/>
                <a:ea typeface="Arial"/>
                <a:cs typeface="Arial"/>
                <a:sym typeface="Arial"/>
              </a:rPr>
              <a:t>[</a:t>
            </a:r>
            <a:r>
              <a:rPr lang="en-US" sz="2400" b="1" i="0" u="none" strike="noStrike">
                <a:solidFill>
                  <a:srgbClr val="007789"/>
                </a:solidFill>
                <a:latin typeface="Arial"/>
                <a:ea typeface="Arial"/>
                <a:cs typeface="Arial"/>
                <a:sym typeface="Arial"/>
              </a:rPr>
              <a:t>String</a:t>
            </a:r>
            <a:r>
              <a:rPr lang="en-US" sz="2400" b="0" i="0" u="none" strike="noStrike">
                <a:solidFill>
                  <a:srgbClr val="000000"/>
                </a:solidFill>
                <a:latin typeface="Arial"/>
                <a:ea typeface="Arial"/>
                <a:cs typeface="Arial"/>
                <a:sym typeface="Arial"/>
              </a:rPr>
              <a:t>] </a:t>
            </a:r>
            <a:r>
              <a:rPr lang="en-US" sz="2400" b="1" i="0" u="none" strike="noStrike">
                <a:solidFill>
                  <a:srgbClr val="00669A"/>
                </a:solidFill>
                <a:latin typeface="Arial"/>
                <a:ea typeface="Arial"/>
                <a:cs typeface="Arial"/>
                <a:sym typeface="Arial"/>
              </a:rPr>
              <a:t>= </a:t>
            </a:r>
            <a:r>
              <a:rPr lang="en-US" sz="2400" b="0" i="0" u="none" strike="noStrike">
                <a:solidFill>
                  <a:srgbClr val="000000"/>
                </a:solidFill>
                <a:latin typeface="Arial"/>
                <a:ea typeface="Arial"/>
                <a:cs typeface="Arial"/>
                <a:sym typeface="Arial"/>
              </a:rPr>
              <a:t>{</a:t>
            </a:r>
            <a:endParaRPr/>
          </a:p>
          <a:p>
            <a:pPr marL="0" marR="0" lvl="0" indent="0" algn="l" rtl="0">
              <a:spcBef>
                <a:spcPts val="0"/>
              </a:spcBef>
              <a:spcAft>
                <a:spcPts val="0"/>
              </a:spcAft>
              <a:buNone/>
            </a:pPr>
            <a:r>
              <a:rPr lang="en-US" sz="2400" b="0" i="0" u="none" strike="noStrike">
                <a:solidFill>
                  <a:srgbClr val="000089"/>
                </a:solidFill>
                <a:latin typeface="Arial"/>
                <a:ea typeface="Arial"/>
                <a:cs typeface="Arial"/>
                <a:sym typeface="Arial"/>
              </a:rPr>
              <a:t>rdd</a:t>
            </a:r>
            <a:r>
              <a:rPr lang="en-US" sz="2400" b="0" i="0" u="none" strike="noStrike">
                <a:solidFill>
                  <a:srgbClr val="000000"/>
                </a:solidFill>
                <a:latin typeface="Arial"/>
                <a:ea typeface="Arial"/>
                <a:cs typeface="Arial"/>
                <a:sym typeface="Arial"/>
              </a:rPr>
              <a:t>.</a:t>
            </a:r>
            <a:r>
              <a:rPr lang="en-US" sz="2400" b="0" i="0" u="none" strike="noStrike">
                <a:solidFill>
                  <a:srgbClr val="000089"/>
                </a:solidFill>
                <a:latin typeface="Arial"/>
                <a:ea typeface="Arial"/>
                <a:cs typeface="Arial"/>
                <a:sym typeface="Arial"/>
              </a:rPr>
              <a:t>map</a:t>
            </a:r>
            <a:r>
              <a:rPr lang="en-US" sz="2400" b="0" i="0" u="none" strike="noStrike">
                <a:solidFill>
                  <a:srgbClr val="000000"/>
                </a:solidFill>
                <a:latin typeface="Arial"/>
                <a:ea typeface="Arial"/>
                <a:cs typeface="Arial"/>
                <a:sym typeface="Arial"/>
              </a:rPr>
              <a:t>(</a:t>
            </a:r>
            <a:r>
              <a:rPr lang="en-US" sz="2400" b="0" i="0" u="none" strike="noStrike">
                <a:solidFill>
                  <a:srgbClr val="000089"/>
                </a:solidFill>
                <a:latin typeface="Arial"/>
                <a:ea typeface="Arial"/>
                <a:cs typeface="Arial"/>
                <a:sym typeface="Arial"/>
              </a:rPr>
              <a:t>isMatch</a:t>
            </a:r>
            <a:r>
              <a:rPr lang="en-US" sz="2400" b="0" i="0" u="none" strike="noStrike">
                <a:solidFill>
                  <a:srgbClr val="000000"/>
                </a:solidFill>
                <a:latin typeface="Arial"/>
                <a:ea typeface="Arial"/>
                <a:cs typeface="Arial"/>
                <a:sym typeface="Arial"/>
              </a:rPr>
              <a:t>)</a:t>
            </a:r>
            <a:endParaRPr sz="24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53"/>
          <p:cNvSpPr txBox="1"/>
          <p:nvPr/>
        </p:nvSpPr>
        <p:spPr>
          <a:xfrm>
            <a:off x="-26709" y="173890"/>
            <a:ext cx="8915400" cy="470898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a:solidFill>
                  <a:schemeClr val="dk1"/>
                </a:solidFill>
                <a:latin typeface="Arial"/>
                <a:ea typeface="Arial"/>
                <a:cs typeface="Arial"/>
                <a:sym typeface="Arial"/>
              </a:rPr>
              <a:t>Function name Method to implement Usage</a:t>
            </a:r>
            <a:endParaRPr/>
          </a:p>
          <a:p>
            <a:pPr marL="0" marR="0" lvl="0" indent="0" algn="l" rtl="0">
              <a:spcBef>
                <a:spcPts val="0"/>
              </a:spcBef>
              <a:spcAft>
                <a:spcPts val="0"/>
              </a:spcAft>
              <a:buNone/>
            </a:pPr>
            <a:endParaRPr sz="1800" b="1" i="0" u="none" strike="noStrike">
              <a:solidFill>
                <a:schemeClr val="dk1"/>
              </a:solidFill>
              <a:latin typeface="Arial"/>
              <a:ea typeface="Arial"/>
              <a:cs typeface="Arial"/>
              <a:sym typeface="Arial"/>
            </a:endParaRPr>
          </a:p>
          <a:p>
            <a:pPr marL="0" marR="0" lvl="0" indent="0" algn="l" rtl="0">
              <a:spcBef>
                <a:spcPts val="0"/>
              </a:spcBef>
              <a:spcAft>
                <a:spcPts val="0"/>
              </a:spcAft>
              <a:buNone/>
            </a:pPr>
            <a:r>
              <a:rPr lang="en-US" sz="2400" b="0" i="0" u="none" strike="noStrike">
                <a:solidFill>
                  <a:schemeClr val="dk1"/>
                </a:solidFill>
                <a:latin typeface="Arial"/>
                <a:ea typeface="Arial"/>
                <a:cs typeface="Arial"/>
                <a:sym typeface="Arial"/>
              </a:rPr>
              <a:t>Function&lt;T, R&gt;       R call(T)</a:t>
            </a:r>
            <a:endParaRPr/>
          </a:p>
          <a:p>
            <a:pPr marL="0" marR="0" lvl="0" indent="0" algn="l" rtl="0">
              <a:spcBef>
                <a:spcPts val="0"/>
              </a:spcBef>
              <a:spcAft>
                <a:spcPts val="0"/>
              </a:spcAft>
              <a:buNone/>
            </a:pPr>
            <a:r>
              <a:rPr lang="en-US" sz="2400" b="0" i="0" u="none" strike="noStrike">
                <a:solidFill>
                  <a:schemeClr val="dk1"/>
                </a:solidFill>
                <a:latin typeface="Arial"/>
                <a:ea typeface="Arial"/>
                <a:cs typeface="Arial"/>
                <a:sym typeface="Arial"/>
              </a:rPr>
              <a:t>Take in one input and return one output, for use with operations like map() and filter().</a:t>
            </a:r>
            <a:endParaRPr/>
          </a:p>
          <a:p>
            <a:pPr marL="0" marR="0" lvl="0" indent="0" algn="l" rtl="0">
              <a:spcBef>
                <a:spcPts val="0"/>
              </a:spcBef>
              <a:spcAft>
                <a:spcPts val="0"/>
              </a:spcAft>
              <a:buNone/>
            </a:pPr>
            <a:endParaRPr sz="2400" b="0" i="0" u="none" strike="noStrike">
              <a:solidFill>
                <a:schemeClr val="dk1"/>
              </a:solidFill>
              <a:latin typeface="Arial"/>
              <a:ea typeface="Arial"/>
              <a:cs typeface="Arial"/>
              <a:sym typeface="Arial"/>
            </a:endParaRPr>
          </a:p>
          <a:p>
            <a:pPr marL="0" marR="0" lvl="0" indent="0" algn="l" rtl="0">
              <a:spcBef>
                <a:spcPts val="0"/>
              </a:spcBef>
              <a:spcAft>
                <a:spcPts val="0"/>
              </a:spcAft>
              <a:buNone/>
            </a:pPr>
            <a:r>
              <a:rPr lang="en-US" sz="2400" b="0" i="0" u="none" strike="noStrike">
                <a:solidFill>
                  <a:schemeClr val="dk1"/>
                </a:solidFill>
                <a:latin typeface="Arial"/>
                <a:ea typeface="Arial"/>
                <a:cs typeface="Arial"/>
                <a:sym typeface="Arial"/>
              </a:rPr>
              <a:t>Function2&lt;T1, T2,R&gt;     R call(T1, T2)</a:t>
            </a:r>
            <a:endParaRPr/>
          </a:p>
          <a:p>
            <a:pPr marL="0" marR="0" lvl="0" indent="0" algn="l" rtl="0">
              <a:spcBef>
                <a:spcPts val="0"/>
              </a:spcBef>
              <a:spcAft>
                <a:spcPts val="0"/>
              </a:spcAft>
              <a:buNone/>
            </a:pPr>
            <a:r>
              <a:rPr lang="en-US" sz="2400" b="0" i="0" u="none" strike="noStrike">
                <a:solidFill>
                  <a:schemeClr val="dk1"/>
                </a:solidFill>
                <a:latin typeface="Arial"/>
                <a:ea typeface="Arial"/>
                <a:cs typeface="Arial"/>
                <a:sym typeface="Arial"/>
              </a:rPr>
              <a:t>Take in two inputs and return one output, for use with operations like</a:t>
            </a:r>
            <a:endParaRPr/>
          </a:p>
          <a:p>
            <a:pPr marL="0" marR="0" lvl="0" indent="0" algn="l" rtl="0">
              <a:spcBef>
                <a:spcPts val="0"/>
              </a:spcBef>
              <a:spcAft>
                <a:spcPts val="0"/>
              </a:spcAft>
              <a:buNone/>
            </a:pPr>
            <a:r>
              <a:rPr lang="en-US" sz="2400" b="0" i="0" u="none" strike="noStrike">
                <a:solidFill>
                  <a:schemeClr val="dk1"/>
                </a:solidFill>
                <a:latin typeface="Arial"/>
                <a:ea typeface="Arial"/>
                <a:cs typeface="Arial"/>
                <a:sym typeface="Arial"/>
              </a:rPr>
              <a:t>aggregate() or fold().</a:t>
            </a:r>
            <a:endParaRPr/>
          </a:p>
          <a:p>
            <a:pPr marL="0" marR="0" lvl="0" indent="0" algn="l" rtl="0">
              <a:spcBef>
                <a:spcPts val="0"/>
              </a:spcBef>
              <a:spcAft>
                <a:spcPts val="0"/>
              </a:spcAft>
              <a:buNone/>
            </a:pPr>
            <a:endParaRPr sz="2400" b="0" i="0" u="none" strike="noStrike">
              <a:solidFill>
                <a:schemeClr val="dk1"/>
              </a:solidFill>
              <a:latin typeface="Arial"/>
              <a:ea typeface="Arial"/>
              <a:cs typeface="Arial"/>
              <a:sym typeface="Arial"/>
            </a:endParaRPr>
          </a:p>
          <a:p>
            <a:pPr marL="0" marR="0" lvl="0" indent="0" algn="l" rtl="0">
              <a:spcBef>
                <a:spcPts val="0"/>
              </a:spcBef>
              <a:spcAft>
                <a:spcPts val="0"/>
              </a:spcAft>
              <a:buNone/>
            </a:pPr>
            <a:r>
              <a:rPr lang="en-US" sz="2400" b="0" i="0" u="none" strike="noStrike">
                <a:solidFill>
                  <a:schemeClr val="dk1"/>
                </a:solidFill>
                <a:latin typeface="Arial"/>
                <a:ea typeface="Arial"/>
                <a:cs typeface="Arial"/>
                <a:sym typeface="Arial"/>
              </a:rPr>
              <a:t>FlatMapFunction&lt;T,R&gt; Iterable&lt;R&gt; call(T)</a:t>
            </a:r>
            <a:endParaRPr/>
          </a:p>
          <a:p>
            <a:pPr marL="0" marR="0" lvl="0" indent="0" algn="l" rtl="0">
              <a:spcBef>
                <a:spcPts val="0"/>
              </a:spcBef>
              <a:spcAft>
                <a:spcPts val="0"/>
              </a:spcAft>
              <a:buNone/>
            </a:pPr>
            <a:r>
              <a:rPr lang="en-US" sz="2400" b="0" i="0" u="none" strike="noStrike">
                <a:solidFill>
                  <a:schemeClr val="dk1"/>
                </a:solidFill>
                <a:latin typeface="Arial"/>
                <a:ea typeface="Arial"/>
                <a:cs typeface="Arial"/>
                <a:sym typeface="Arial"/>
              </a:rPr>
              <a:t>Take in one input and return zero or more outputs, for use with operations like flatMap().</a:t>
            </a:r>
            <a:endParaRPr sz="24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54"/>
          <p:cNvSpPr txBox="1"/>
          <p:nvPr/>
        </p:nvSpPr>
        <p:spPr>
          <a:xfrm>
            <a:off x="152400" y="228600"/>
            <a:ext cx="4572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a:solidFill>
                  <a:schemeClr val="dk1"/>
                </a:solidFill>
                <a:latin typeface="Arial"/>
                <a:ea typeface="Arial"/>
                <a:cs typeface="Arial"/>
                <a:sym typeface="Arial"/>
              </a:rPr>
              <a:t>Common Transformations and Actions</a:t>
            </a:r>
            <a:endParaRPr sz="1800">
              <a:solidFill>
                <a:schemeClr val="dk1"/>
              </a:solidFill>
              <a:latin typeface="Calibri"/>
              <a:ea typeface="Calibri"/>
              <a:cs typeface="Calibri"/>
              <a:sym typeface="Calibri"/>
            </a:endParaRPr>
          </a:p>
        </p:txBody>
      </p:sp>
      <p:sp>
        <p:nvSpPr>
          <p:cNvPr id="310" name="Google Shape;310;p54"/>
          <p:cNvSpPr txBox="1"/>
          <p:nvPr/>
        </p:nvSpPr>
        <p:spPr>
          <a:xfrm>
            <a:off x="152400" y="762000"/>
            <a:ext cx="8534400" cy="544764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a:solidFill>
                  <a:srgbClr val="000000"/>
                </a:solidFill>
                <a:latin typeface="Arial"/>
                <a:ea typeface="Arial"/>
                <a:cs typeface="Arial"/>
                <a:sym typeface="Arial"/>
              </a:rPr>
              <a:t>Element-wise transformations</a:t>
            </a:r>
            <a:endParaRPr/>
          </a:p>
          <a:p>
            <a:pPr marL="0" marR="0" lvl="0" indent="0" algn="l" rtl="0">
              <a:spcBef>
                <a:spcPts val="0"/>
              </a:spcBef>
              <a:spcAft>
                <a:spcPts val="0"/>
              </a:spcAft>
              <a:buNone/>
            </a:pPr>
            <a:endParaRPr sz="2000" b="1" i="0" u="none" strike="noStrike">
              <a:solidFill>
                <a:srgbClr val="000000"/>
              </a:solidFill>
              <a:latin typeface="Arial"/>
              <a:ea typeface="Arial"/>
              <a:cs typeface="Arial"/>
              <a:sym typeface="Arial"/>
            </a:endParaRPr>
          </a:p>
          <a:p>
            <a:pPr marL="0" marR="0" lvl="0" indent="0" algn="just" rtl="0">
              <a:spcBef>
                <a:spcPts val="0"/>
              </a:spcBef>
              <a:spcAft>
                <a:spcPts val="0"/>
              </a:spcAft>
              <a:buNone/>
            </a:pPr>
            <a:r>
              <a:rPr lang="en-US" sz="2800" b="0" i="0" u="none" strike="noStrike">
                <a:solidFill>
                  <a:srgbClr val="000000"/>
                </a:solidFill>
                <a:latin typeface="Arial"/>
                <a:ea typeface="Arial"/>
                <a:cs typeface="Arial"/>
                <a:sym typeface="Arial"/>
              </a:rPr>
              <a:t>The two most </a:t>
            </a:r>
            <a:r>
              <a:rPr lang="en-US" sz="2800" b="1" i="0" u="none" strike="noStrike">
                <a:solidFill>
                  <a:srgbClr val="000000"/>
                </a:solidFill>
                <a:latin typeface="Arial"/>
                <a:ea typeface="Arial"/>
                <a:cs typeface="Arial"/>
                <a:sym typeface="Arial"/>
              </a:rPr>
              <a:t>common transformations you will likely be using are map() and filter()</a:t>
            </a:r>
            <a:endParaRPr/>
          </a:p>
          <a:p>
            <a:pPr marL="0" marR="0" lvl="0" indent="0" algn="just" rtl="0">
              <a:spcBef>
                <a:spcPts val="0"/>
              </a:spcBef>
              <a:spcAft>
                <a:spcPts val="0"/>
              </a:spcAft>
              <a:buNone/>
            </a:pPr>
            <a:endParaRPr sz="2800" b="0" i="0" u="none" strike="noStrike">
              <a:solidFill>
                <a:srgbClr val="000000"/>
              </a:solidFill>
              <a:latin typeface="Arial"/>
              <a:ea typeface="Arial"/>
              <a:cs typeface="Arial"/>
              <a:sym typeface="Arial"/>
            </a:endParaRPr>
          </a:p>
          <a:p>
            <a:pPr marL="0" marR="0" lvl="0" indent="0" algn="just" rtl="0">
              <a:spcBef>
                <a:spcPts val="0"/>
              </a:spcBef>
              <a:spcAft>
                <a:spcPts val="0"/>
              </a:spcAft>
              <a:buNone/>
            </a:pPr>
            <a:r>
              <a:rPr lang="en-US" sz="2800" b="0" i="0" u="none" strike="noStrike">
                <a:solidFill>
                  <a:srgbClr val="000000"/>
                </a:solidFill>
                <a:latin typeface="Arial"/>
                <a:ea typeface="Arial"/>
                <a:cs typeface="Arial"/>
                <a:sym typeface="Arial"/>
              </a:rPr>
              <a:t> The map() transformation </a:t>
            </a:r>
            <a:r>
              <a:rPr lang="en-US" sz="2800" b="1" i="0" u="none" strike="noStrike">
                <a:solidFill>
                  <a:srgbClr val="000000"/>
                </a:solidFill>
                <a:latin typeface="Arial"/>
                <a:ea typeface="Arial"/>
                <a:cs typeface="Arial"/>
                <a:sym typeface="Arial"/>
              </a:rPr>
              <a:t>takes in a function and applies it to each element in the RDD with the result of the function being the new value of each element in </a:t>
            </a:r>
            <a:r>
              <a:rPr lang="en-US" sz="2800" b="0" i="0" u="none" strike="noStrike">
                <a:solidFill>
                  <a:srgbClr val="000000"/>
                </a:solidFill>
                <a:latin typeface="Arial"/>
                <a:ea typeface="Arial"/>
                <a:cs typeface="Arial"/>
                <a:sym typeface="Arial"/>
              </a:rPr>
              <a:t>the resulting RDD. </a:t>
            </a:r>
            <a:endParaRPr/>
          </a:p>
          <a:p>
            <a:pPr marL="0" marR="0" lvl="0" indent="0" algn="just" rtl="0">
              <a:spcBef>
                <a:spcPts val="0"/>
              </a:spcBef>
              <a:spcAft>
                <a:spcPts val="0"/>
              </a:spcAft>
              <a:buNone/>
            </a:pPr>
            <a:endParaRPr sz="2800">
              <a:solidFill>
                <a:srgbClr val="000000"/>
              </a:solidFill>
              <a:latin typeface="Arial"/>
              <a:ea typeface="Arial"/>
              <a:cs typeface="Arial"/>
              <a:sym typeface="Arial"/>
            </a:endParaRPr>
          </a:p>
          <a:p>
            <a:pPr marL="0" marR="0" lvl="0" indent="0" algn="just" rtl="0">
              <a:spcBef>
                <a:spcPts val="0"/>
              </a:spcBef>
              <a:spcAft>
                <a:spcPts val="0"/>
              </a:spcAft>
              <a:buNone/>
            </a:pPr>
            <a:r>
              <a:rPr lang="en-US" sz="2800" b="0" i="0" u="none" strike="noStrike">
                <a:solidFill>
                  <a:srgbClr val="000000"/>
                </a:solidFill>
                <a:latin typeface="Arial"/>
                <a:ea typeface="Arial"/>
                <a:cs typeface="Arial"/>
                <a:sym typeface="Arial"/>
              </a:rPr>
              <a:t>The filter() transformation </a:t>
            </a:r>
            <a:r>
              <a:rPr lang="en-US" sz="2800" b="1" i="0" u="none" strike="noStrike">
                <a:solidFill>
                  <a:srgbClr val="000000"/>
                </a:solidFill>
                <a:latin typeface="Arial"/>
                <a:ea typeface="Arial"/>
                <a:cs typeface="Arial"/>
                <a:sym typeface="Arial"/>
              </a:rPr>
              <a:t>takes in a function and returns an RDD that only has elements that pass the filter() function</a:t>
            </a:r>
            <a:endParaRPr sz="2800" b="1">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15" name="Google Shape;315;p55"/>
          <p:cNvPicPr preferRelativeResize="0"/>
          <p:nvPr/>
        </p:nvPicPr>
        <p:blipFill rotWithShape="1">
          <a:blip r:embed="rId3">
            <a:alphaModFix/>
          </a:blip>
          <a:srcRect/>
          <a:stretch/>
        </p:blipFill>
        <p:spPr>
          <a:xfrm>
            <a:off x="914400" y="838200"/>
            <a:ext cx="6781800" cy="4572000"/>
          </a:xfrm>
          <a:prstGeom prst="rect">
            <a:avLst/>
          </a:prstGeom>
          <a:noFill/>
          <a:ln>
            <a:noFill/>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56"/>
          <p:cNvSpPr txBox="1"/>
          <p:nvPr/>
        </p:nvSpPr>
        <p:spPr>
          <a:xfrm>
            <a:off x="304800" y="569034"/>
            <a:ext cx="8229600" cy="357020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a:solidFill>
                  <a:srgbClr val="000000"/>
                </a:solidFill>
                <a:latin typeface="Arial"/>
                <a:ea typeface="Arial"/>
                <a:cs typeface="Arial"/>
                <a:sym typeface="Arial"/>
              </a:rPr>
              <a:t>Example 3-26. Python squaring the values in an RDD</a:t>
            </a:r>
            <a:endParaRPr/>
          </a:p>
          <a:p>
            <a:pPr marL="0" marR="0" lvl="0" indent="0" algn="l" rtl="0">
              <a:spcBef>
                <a:spcPts val="0"/>
              </a:spcBef>
              <a:spcAft>
                <a:spcPts val="0"/>
              </a:spcAft>
              <a:buNone/>
            </a:pPr>
            <a:r>
              <a:rPr lang="en-US" sz="2400" b="0" i="0" u="none" strike="noStrike">
                <a:solidFill>
                  <a:srgbClr val="000089"/>
                </a:solidFill>
                <a:latin typeface="Arial"/>
                <a:ea typeface="Arial"/>
                <a:cs typeface="Arial"/>
                <a:sym typeface="Arial"/>
              </a:rPr>
              <a:t>nums </a:t>
            </a:r>
            <a:r>
              <a:rPr lang="en-US" sz="2400" b="0" i="0" u="none" strike="noStrike">
                <a:solidFill>
                  <a:srgbClr val="000000"/>
                </a:solidFill>
                <a:latin typeface="Arial"/>
                <a:ea typeface="Arial"/>
                <a:cs typeface="Arial"/>
                <a:sym typeface="Arial"/>
              </a:rPr>
              <a:t>= </a:t>
            </a:r>
            <a:r>
              <a:rPr lang="en-US" sz="2400" b="0" i="0" u="none" strike="noStrike">
                <a:solidFill>
                  <a:srgbClr val="000089"/>
                </a:solidFill>
                <a:latin typeface="Arial"/>
                <a:ea typeface="Arial"/>
                <a:cs typeface="Arial"/>
                <a:sym typeface="Arial"/>
              </a:rPr>
              <a:t>sc</a:t>
            </a:r>
            <a:r>
              <a:rPr lang="en-US" sz="2400" b="0" i="0" u="none" strike="noStrike">
                <a:solidFill>
                  <a:srgbClr val="000000"/>
                </a:solidFill>
                <a:latin typeface="Arial"/>
                <a:ea typeface="Arial"/>
                <a:cs typeface="Arial"/>
                <a:sym typeface="Arial"/>
              </a:rPr>
              <a:t>.</a:t>
            </a:r>
            <a:r>
              <a:rPr lang="en-US" sz="2400" b="0" i="0" u="none" strike="noStrike">
                <a:solidFill>
                  <a:srgbClr val="000089"/>
                </a:solidFill>
                <a:latin typeface="Arial"/>
                <a:ea typeface="Arial"/>
                <a:cs typeface="Arial"/>
                <a:sym typeface="Arial"/>
              </a:rPr>
              <a:t>parallelize</a:t>
            </a:r>
            <a:r>
              <a:rPr lang="en-US" sz="2400" b="0" i="0" u="none" strike="noStrike">
                <a:solidFill>
                  <a:srgbClr val="000000"/>
                </a:solidFill>
                <a:latin typeface="Arial"/>
                <a:ea typeface="Arial"/>
                <a:cs typeface="Arial"/>
                <a:sym typeface="Arial"/>
              </a:rPr>
              <a:t>([</a:t>
            </a:r>
            <a:r>
              <a:rPr lang="en-US" sz="2400" b="0" i="0" u="none" strike="noStrike">
                <a:solidFill>
                  <a:srgbClr val="FF6600"/>
                </a:solidFill>
                <a:latin typeface="Arial"/>
                <a:ea typeface="Arial"/>
                <a:cs typeface="Arial"/>
                <a:sym typeface="Arial"/>
              </a:rPr>
              <a:t>1</a:t>
            </a:r>
            <a:r>
              <a:rPr lang="en-US" sz="2400" b="0" i="0" u="none" strike="noStrike">
                <a:solidFill>
                  <a:srgbClr val="000000"/>
                </a:solidFill>
                <a:latin typeface="Arial"/>
                <a:ea typeface="Arial"/>
                <a:cs typeface="Arial"/>
                <a:sym typeface="Arial"/>
              </a:rPr>
              <a:t>, </a:t>
            </a:r>
            <a:r>
              <a:rPr lang="en-US" sz="2400" b="0" i="0" u="none" strike="noStrike">
                <a:solidFill>
                  <a:srgbClr val="FF6600"/>
                </a:solidFill>
                <a:latin typeface="Arial"/>
                <a:ea typeface="Arial"/>
                <a:cs typeface="Arial"/>
                <a:sym typeface="Arial"/>
              </a:rPr>
              <a:t>2</a:t>
            </a:r>
            <a:r>
              <a:rPr lang="en-US" sz="2400" b="0" i="0" u="none" strike="noStrike">
                <a:solidFill>
                  <a:srgbClr val="000000"/>
                </a:solidFill>
                <a:latin typeface="Arial"/>
                <a:ea typeface="Arial"/>
                <a:cs typeface="Arial"/>
                <a:sym typeface="Arial"/>
              </a:rPr>
              <a:t>, </a:t>
            </a:r>
            <a:r>
              <a:rPr lang="en-US" sz="2400" b="0" i="0" u="none" strike="noStrike">
                <a:solidFill>
                  <a:srgbClr val="FF6600"/>
                </a:solidFill>
                <a:latin typeface="Arial"/>
                <a:ea typeface="Arial"/>
                <a:cs typeface="Arial"/>
                <a:sym typeface="Arial"/>
              </a:rPr>
              <a:t>3</a:t>
            </a:r>
            <a:r>
              <a:rPr lang="en-US" sz="2400" b="0" i="0" u="none" strike="noStrike">
                <a:solidFill>
                  <a:srgbClr val="000000"/>
                </a:solidFill>
                <a:latin typeface="Arial"/>
                <a:ea typeface="Arial"/>
                <a:cs typeface="Arial"/>
                <a:sym typeface="Arial"/>
              </a:rPr>
              <a:t>, </a:t>
            </a:r>
            <a:r>
              <a:rPr lang="en-US" sz="2400" b="0" i="0" u="none" strike="noStrike">
                <a:solidFill>
                  <a:srgbClr val="FF6600"/>
                </a:solidFill>
                <a:latin typeface="Arial"/>
                <a:ea typeface="Arial"/>
                <a:cs typeface="Arial"/>
                <a:sym typeface="Arial"/>
              </a:rPr>
              <a:t>4</a:t>
            </a:r>
            <a:r>
              <a:rPr lang="en-US" sz="2400" b="0" i="0" u="none" strike="noStrike">
                <a:solidFill>
                  <a:srgbClr val="000000"/>
                </a:solidFill>
                <a:latin typeface="Arial"/>
                <a:ea typeface="Arial"/>
                <a:cs typeface="Arial"/>
                <a:sym typeface="Arial"/>
              </a:rPr>
              <a:t>])</a:t>
            </a:r>
            <a:endParaRPr/>
          </a:p>
          <a:p>
            <a:pPr marL="0" marR="0" lvl="0" indent="0" algn="l" rtl="0">
              <a:spcBef>
                <a:spcPts val="0"/>
              </a:spcBef>
              <a:spcAft>
                <a:spcPts val="0"/>
              </a:spcAft>
              <a:buNone/>
            </a:pPr>
            <a:r>
              <a:rPr lang="en-US" sz="2400" b="0" i="0" u="none" strike="noStrike">
                <a:solidFill>
                  <a:srgbClr val="000089"/>
                </a:solidFill>
                <a:latin typeface="Arial"/>
                <a:ea typeface="Arial"/>
                <a:cs typeface="Arial"/>
                <a:sym typeface="Arial"/>
              </a:rPr>
              <a:t>squared </a:t>
            </a:r>
            <a:r>
              <a:rPr lang="en-US" sz="2400" b="0" i="0" u="none" strike="noStrike">
                <a:solidFill>
                  <a:srgbClr val="000000"/>
                </a:solidFill>
                <a:latin typeface="Arial"/>
                <a:ea typeface="Arial"/>
                <a:cs typeface="Arial"/>
                <a:sym typeface="Arial"/>
              </a:rPr>
              <a:t>= </a:t>
            </a:r>
            <a:r>
              <a:rPr lang="en-US" sz="2400" b="0" i="0" u="none" strike="noStrike">
                <a:solidFill>
                  <a:srgbClr val="000089"/>
                </a:solidFill>
                <a:latin typeface="Arial"/>
                <a:ea typeface="Arial"/>
                <a:cs typeface="Arial"/>
                <a:sym typeface="Arial"/>
              </a:rPr>
              <a:t>nums</a:t>
            </a:r>
            <a:r>
              <a:rPr lang="en-US" sz="2400" b="0" i="0" u="none" strike="noStrike">
                <a:solidFill>
                  <a:srgbClr val="000000"/>
                </a:solidFill>
                <a:latin typeface="Arial"/>
                <a:ea typeface="Arial"/>
                <a:cs typeface="Arial"/>
                <a:sym typeface="Arial"/>
              </a:rPr>
              <a:t>.</a:t>
            </a:r>
            <a:r>
              <a:rPr lang="en-US" sz="2400" b="0" i="0" u="none" strike="noStrike">
                <a:solidFill>
                  <a:srgbClr val="000089"/>
                </a:solidFill>
                <a:latin typeface="Arial"/>
                <a:ea typeface="Arial"/>
                <a:cs typeface="Arial"/>
                <a:sym typeface="Arial"/>
              </a:rPr>
              <a:t>map</a:t>
            </a:r>
            <a:r>
              <a:rPr lang="en-US" sz="2400" b="0" i="0" u="none" strike="noStrike">
                <a:solidFill>
                  <a:srgbClr val="000000"/>
                </a:solidFill>
                <a:latin typeface="Arial"/>
                <a:ea typeface="Arial"/>
                <a:cs typeface="Arial"/>
                <a:sym typeface="Arial"/>
              </a:rPr>
              <a:t>(</a:t>
            </a:r>
            <a:r>
              <a:rPr lang="en-US" sz="2400" b="1" i="0" u="none" strike="noStrike">
                <a:solidFill>
                  <a:srgbClr val="00669A"/>
                </a:solidFill>
                <a:latin typeface="Arial"/>
                <a:ea typeface="Arial"/>
                <a:cs typeface="Arial"/>
                <a:sym typeface="Arial"/>
              </a:rPr>
              <a:t>lambda </a:t>
            </a:r>
            <a:r>
              <a:rPr lang="en-US" sz="2400" b="0" i="0" u="none" strike="noStrike">
                <a:solidFill>
                  <a:srgbClr val="000089"/>
                </a:solidFill>
                <a:latin typeface="Arial"/>
                <a:ea typeface="Arial"/>
                <a:cs typeface="Arial"/>
                <a:sym typeface="Arial"/>
              </a:rPr>
              <a:t>x</a:t>
            </a:r>
            <a:r>
              <a:rPr lang="en-US" sz="2400" b="0" i="0" u="none" strike="noStrike">
                <a:solidFill>
                  <a:srgbClr val="000000"/>
                </a:solidFill>
                <a:latin typeface="Arial"/>
                <a:ea typeface="Arial"/>
                <a:cs typeface="Arial"/>
                <a:sym typeface="Arial"/>
              </a:rPr>
              <a:t>: </a:t>
            </a:r>
            <a:r>
              <a:rPr lang="en-US" sz="2400" b="0" i="0" u="none" strike="noStrike">
                <a:solidFill>
                  <a:srgbClr val="000089"/>
                </a:solidFill>
                <a:latin typeface="Arial"/>
                <a:ea typeface="Arial"/>
                <a:cs typeface="Arial"/>
                <a:sym typeface="Arial"/>
              </a:rPr>
              <a:t>x </a:t>
            </a:r>
            <a:r>
              <a:rPr lang="en-US" sz="2400" b="0" i="0" u="none" strike="noStrike">
                <a:solidFill>
                  <a:srgbClr val="000000"/>
                </a:solidFill>
                <a:latin typeface="Arial"/>
                <a:ea typeface="Arial"/>
                <a:cs typeface="Arial"/>
                <a:sym typeface="Arial"/>
              </a:rPr>
              <a:t>* </a:t>
            </a:r>
            <a:r>
              <a:rPr lang="en-US" sz="2400" b="0" i="0" u="none" strike="noStrike">
                <a:solidFill>
                  <a:srgbClr val="000089"/>
                </a:solidFill>
                <a:latin typeface="Arial"/>
                <a:ea typeface="Arial"/>
                <a:cs typeface="Arial"/>
                <a:sym typeface="Arial"/>
              </a:rPr>
              <a:t>x</a:t>
            </a:r>
            <a:r>
              <a:rPr lang="en-US" sz="2400" b="0" i="0" u="none" strike="noStrike">
                <a:solidFill>
                  <a:srgbClr val="000000"/>
                </a:solidFill>
                <a:latin typeface="Arial"/>
                <a:ea typeface="Arial"/>
                <a:cs typeface="Arial"/>
                <a:sym typeface="Arial"/>
              </a:rPr>
              <a:t>).</a:t>
            </a:r>
            <a:r>
              <a:rPr lang="en-US" sz="2400" b="0" i="0" u="none" strike="noStrike">
                <a:solidFill>
                  <a:srgbClr val="000089"/>
                </a:solidFill>
                <a:latin typeface="Arial"/>
                <a:ea typeface="Arial"/>
                <a:cs typeface="Arial"/>
                <a:sym typeface="Arial"/>
              </a:rPr>
              <a:t>collect</a:t>
            </a:r>
            <a:r>
              <a:rPr lang="en-US" sz="2400" b="0" i="0" u="none" strike="noStrike">
                <a:solidFill>
                  <a:srgbClr val="000000"/>
                </a:solidFill>
                <a:latin typeface="Arial"/>
                <a:ea typeface="Arial"/>
                <a:cs typeface="Arial"/>
                <a:sym typeface="Arial"/>
              </a:rPr>
              <a:t>()</a:t>
            </a:r>
            <a:endParaRPr/>
          </a:p>
          <a:p>
            <a:pPr marL="0" marR="0" lvl="0" indent="0" algn="l" rtl="0">
              <a:spcBef>
                <a:spcPts val="0"/>
              </a:spcBef>
              <a:spcAft>
                <a:spcPts val="0"/>
              </a:spcAft>
              <a:buNone/>
            </a:pPr>
            <a:r>
              <a:rPr lang="en-US" sz="2400" b="1" i="0" u="none" strike="noStrike">
                <a:solidFill>
                  <a:srgbClr val="00669A"/>
                </a:solidFill>
                <a:latin typeface="Arial"/>
                <a:ea typeface="Arial"/>
                <a:cs typeface="Arial"/>
                <a:sym typeface="Arial"/>
              </a:rPr>
              <a:t>for </a:t>
            </a:r>
            <a:r>
              <a:rPr lang="en-US" sz="2400" b="0" i="0" u="none" strike="noStrike">
                <a:solidFill>
                  <a:srgbClr val="000089"/>
                </a:solidFill>
                <a:latin typeface="Arial"/>
                <a:ea typeface="Arial"/>
                <a:cs typeface="Arial"/>
                <a:sym typeface="Arial"/>
              </a:rPr>
              <a:t>num </a:t>
            </a:r>
            <a:r>
              <a:rPr lang="en-US" sz="2400" b="1" i="0" u="none" strike="noStrike">
                <a:solidFill>
                  <a:srgbClr val="000000"/>
                </a:solidFill>
                <a:latin typeface="Arial"/>
                <a:ea typeface="Arial"/>
                <a:cs typeface="Arial"/>
                <a:sym typeface="Arial"/>
              </a:rPr>
              <a:t>in </a:t>
            </a:r>
            <a:r>
              <a:rPr lang="en-US" sz="2400" b="0" i="0" u="none" strike="noStrike">
                <a:solidFill>
                  <a:srgbClr val="000089"/>
                </a:solidFill>
                <a:latin typeface="Arial"/>
                <a:ea typeface="Arial"/>
                <a:cs typeface="Arial"/>
                <a:sym typeface="Arial"/>
              </a:rPr>
              <a:t>squared</a:t>
            </a:r>
            <a:r>
              <a:rPr lang="en-US" sz="2400" b="0" i="0" u="none" strike="noStrike">
                <a:solidFill>
                  <a:srgbClr val="000000"/>
                </a:solidFill>
                <a:latin typeface="Arial"/>
                <a:ea typeface="Arial"/>
                <a:cs typeface="Arial"/>
                <a:sym typeface="Arial"/>
              </a:rPr>
              <a:t>:</a:t>
            </a:r>
            <a:endParaRPr/>
          </a:p>
          <a:p>
            <a:pPr marL="0" marR="0" lvl="0" indent="0" algn="l" rtl="0">
              <a:spcBef>
                <a:spcPts val="0"/>
              </a:spcBef>
              <a:spcAft>
                <a:spcPts val="0"/>
              </a:spcAft>
              <a:buNone/>
            </a:pPr>
            <a:r>
              <a:rPr lang="en-US" sz="2400" b="1" i="0" u="none" strike="noStrike">
                <a:solidFill>
                  <a:srgbClr val="00669A"/>
                </a:solidFill>
                <a:latin typeface="Arial"/>
                <a:ea typeface="Arial"/>
                <a:cs typeface="Arial"/>
                <a:sym typeface="Arial"/>
              </a:rPr>
              <a:t>print </a:t>
            </a:r>
            <a:r>
              <a:rPr lang="en-US" sz="2400" b="0" i="0" u="none" strike="noStrike">
                <a:solidFill>
                  <a:srgbClr val="CD3300"/>
                </a:solidFill>
                <a:latin typeface="Arial"/>
                <a:ea typeface="Arial"/>
                <a:cs typeface="Arial"/>
                <a:sym typeface="Arial"/>
              </a:rPr>
              <a:t>“</a:t>
            </a:r>
            <a:r>
              <a:rPr lang="en-US" sz="2400" b="0" i="0" u="none" strike="noStrike">
                <a:solidFill>
                  <a:srgbClr val="AB0000"/>
                </a:solidFill>
                <a:latin typeface="Arial"/>
                <a:ea typeface="Arial"/>
                <a:cs typeface="Arial"/>
                <a:sym typeface="Arial"/>
              </a:rPr>
              <a:t>%i </a:t>
            </a:r>
            <a:r>
              <a:rPr lang="en-US" sz="2400" b="0" i="0" u="none" strike="noStrike">
                <a:solidFill>
                  <a:srgbClr val="CD3300"/>
                </a:solidFill>
                <a:latin typeface="Arial"/>
                <a:ea typeface="Arial"/>
                <a:cs typeface="Arial"/>
                <a:sym typeface="Arial"/>
              </a:rPr>
              <a:t>“ </a:t>
            </a:r>
            <a:r>
              <a:rPr lang="en-US" sz="2400" b="0" i="0" u="none" strike="noStrike">
                <a:solidFill>
                  <a:srgbClr val="000000"/>
                </a:solidFill>
                <a:latin typeface="Arial"/>
                <a:ea typeface="Arial"/>
                <a:cs typeface="Arial"/>
                <a:sym typeface="Arial"/>
              </a:rPr>
              <a:t>% (</a:t>
            </a:r>
            <a:r>
              <a:rPr lang="en-US" sz="2400" b="0" i="0" u="none" strike="noStrike">
                <a:solidFill>
                  <a:srgbClr val="000089"/>
                </a:solidFill>
                <a:latin typeface="Arial"/>
                <a:ea typeface="Arial"/>
                <a:cs typeface="Arial"/>
                <a:sym typeface="Arial"/>
              </a:rPr>
              <a:t>num</a:t>
            </a:r>
            <a:r>
              <a:rPr lang="en-US" sz="2400" b="0" i="0" u="none" strike="noStrike">
                <a:solidFill>
                  <a:srgbClr val="000000"/>
                </a:solidFill>
                <a:latin typeface="Arial"/>
                <a:ea typeface="Arial"/>
                <a:cs typeface="Arial"/>
                <a:sym typeface="Arial"/>
              </a:rPr>
              <a:t>)</a:t>
            </a:r>
            <a:endParaRPr/>
          </a:p>
          <a:p>
            <a:pPr marL="0" marR="0" lvl="0" indent="0" algn="l" rtl="0">
              <a:spcBef>
                <a:spcPts val="0"/>
              </a:spcBef>
              <a:spcAft>
                <a:spcPts val="0"/>
              </a:spcAft>
              <a:buNone/>
            </a:pPr>
            <a:endParaRPr sz="1800" b="0" i="0" u="none" strike="noStrike">
              <a:solidFill>
                <a:srgbClr val="000000"/>
              </a:solidFill>
              <a:latin typeface="Arial"/>
              <a:ea typeface="Arial"/>
              <a:cs typeface="Arial"/>
              <a:sym typeface="Arial"/>
            </a:endParaRPr>
          </a:p>
          <a:p>
            <a:pPr marL="0" marR="0" lvl="0" indent="0" algn="l" rtl="0">
              <a:spcBef>
                <a:spcPts val="0"/>
              </a:spcBef>
              <a:spcAft>
                <a:spcPts val="0"/>
              </a:spcAft>
              <a:buNone/>
            </a:pPr>
            <a:r>
              <a:rPr lang="en-US" sz="2000" b="1" i="0" u="none" strike="noStrike">
                <a:solidFill>
                  <a:srgbClr val="000000"/>
                </a:solidFill>
                <a:latin typeface="Arial"/>
                <a:ea typeface="Arial"/>
                <a:cs typeface="Arial"/>
                <a:sym typeface="Arial"/>
              </a:rPr>
              <a:t>Example 3-27. Scala squaring the values in an RDD</a:t>
            </a:r>
            <a:endParaRPr/>
          </a:p>
          <a:p>
            <a:pPr marL="0" marR="0" lvl="0" indent="0" algn="l" rtl="0">
              <a:spcBef>
                <a:spcPts val="0"/>
              </a:spcBef>
              <a:spcAft>
                <a:spcPts val="0"/>
              </a:spcAft>
              <a:buNone/>
            </a:pPr>
            <a:r>
              <a:rPr lang="en-US" sz="2400" b="1" i="0" u="none" strike="noStrike">
                <a:solidFill>
                  <a:srgbClr val="00669A"/>
                </a:solidFill>
                <a:latin typeface="Arial"/>
                <a:ea typeface="Arial"/>
                <a:cs typeface="Arial"/>
                <a:sym typeface="Arial"/>
              </a:rPr>
              <a:t>val </a:t>
            </a:r>
            <a:r>
              <a:rPr lang="en-US" sz="2400" b="0" i="0" u="none" strike="noStrike">
                <a:solidFill>
                  <a:srgbClr val="000089"/>
                </a:solidFill>
                <a:latin typeface="Arial"/>
                <a:ea typeface="Arial"/>
                <a:cs typeface="Arial"/>
                <a:sym typeface="Arial"/>
              </a:rPr>
              <a:t>input </a:t>
            </a:r>
            <a:r>
              <a:rPr lang="en-US" sz="2400" b="1" i="0" u="none" strike="noStrike">
                <a:solidFill>
                  <a:srgbClr val="00669A"/>
                </a:solidFill>
                <a:latin typeface="Arial"/>
                <a:ea typeface="Arial"/>
                <a:cs typeface="Arial"/>
                <a:sym typeface="Arial"/>
              </a:rPr>
              <a:t>= </a:t>
            </a:r>
            <a:r>
              <a:rPr lang="en-US" sz="2400" b="0" i="0" u="none" strike="noStrike">
                <a:solidFill>
                  <a:srgbClr val="000089"/>
                </a:solidFill>
                <a:latin typeface="Arial"/>
                <a:ea typeface="Arial"/>
                <a:cs typeface="Arial"/>
                <a:sym typeface="Arial"/>
              </a:rPr>
              <a:t>sc</a:t>
            </a:r>
            <a:r>
              <a:rPr lang="en-US" sz="2400" b="0" i="0" u="none" strike="noStrike">
                <a:solidFill>
                  <a:srgbClr val="000000"/>
                </a:solidFill>
                <a:latin typeface="Arial"/>
                <a:ea typeface="Arial"/>
                <a:cs typeface="Arial"/>
                <a:sym typeface="Arial"/>
              </a:rPr>
              <a:t>.</a:t>
            </a:r>
            <a:r>
              <a:rPr lang="en-US" sz="2400" b="0" i="0" u="none" strike="noStrike">
                <a:solidFill>
                  <a:srgbClr val="000089"/>
                </a:solidFill>
                <a:latin typeface="Arial"/>
                <a:ea typeface="Arial"/>
                <a:cs typeface="Arial"/>
                <a:sym typeface="Arial"/>
              </a:rPr>
              <a:t>parallelize</a:t>
            </a:r>
            <a:r>
              <a:rPr lang="en-US" sz="2400" b="0" i="0" u="none" strike="noStrike">
                <a:solidFill>
                  <a:srgbClr val="000000"/>
                </a:solidFill>
                <a:latin typeface="Arial"/>
                <a:ea typeface="Arial"/>
                <a:cs typeface="Arial"/>
                <a:sym typeface="Arial"/>
              </a:rPr>
              <a:t>(</a:t>
            </a:r>
            <a:r>
              <a:rPr lang="en-US" sz="2400" b="1" i="0" u="none" strike="noStrike">
                <a:solidFill>
                  <a:srgbClr val="00AB89"/>
                </a:solidFill>
                <a:latin typeface="Arial"/>
                <a:ea typeface="Arial"/>
                <a:cs typeface="Arial"/>
                <a:sym typeface="Arial"/>
              </a:rPr>
              <a:t>List</a:t>
            </a:r>
            <a:r>
              <a:rPr lang="en-US" sz="2400" b="0" i="0" u="none" strike="noStrike">
                <a:solidFill>
                  <a:srgbClr val="000000"/>
                </a:solidFill>
                <a:latin typeface="Arial"/>
                <a:ea typeface="Arial"/>
                <a:cs typeface="Arial"/>
                <a:sym typeface="Arial"/>
              </a:rPr>
              <a:t>(</a:t>
            </a:r>
            <a:r>
              <a:rPr lang="en-US" sz="2400" b="0" i="0" u="none" strike="noStrike">
                <a:solidFill>
                  <a:srgbClr val="FF6600"/>
                </a:solidFill>
                <a:latin typeface="Arial"/>
                <a:ea typeface="Arial"/>
                <a:cs typeface="Arial"/>
                <a:sym typeface="Arial"/>
              </a:rPr>
              <a:t>1</a:t>
            </a:r>
            <a:r>
              <a:rPr lang="en-US" sz="2400" b="0" i="0" u="none" strike="noStrike">
                <a:solidFill>
                  <a:srgbClr val="000000"/>
                </a:solidFill>
                <a:latin typeface="Arial"/>
                <a:ea typeface="Arial"/>
                <a:cs typeface="Arial"/>
                <a:sym typeface="Arial"/>
              </a:rPr>
              <a:t>, </a:t>
            </a:r>
            <a:r>
              <a:rPr lang="en-US" sz="2400" b="0" i="0" u="none" strike="noStrike">
                <a:solidFill>
                  <a:srgbClr val="FF6600"/>
                </a:solidFill>
                <a:latin typeface="Arial"/>
                <a:ea typeface="Arial"/>
                <a:cs typeface="Arial"/>
                <a:sym typeface="Arial"/>
              </a:rPr>
              <a:t>2</a:t>
            </a:r>
            <a:r>
              <a:rPr lang="en-US" sz="2400" b="0" i="0" u="none" strike="noStrike">
                <a:solidFill>
                  <a:srgbClr val="000000"/>
                </a:solidFill>
                <a:latin typeface="Arial"/>
                <a:ea typeface="Arial"/>
                <a:cs typeface="Arial"/>
                <a:sym typeface="Arial"/>
              </a:rPr>
              <a:t>, </a:t>
            </a:r>
            <a:r>
              <a:rPr lang="en-US" sz="2400" b="0" i="0" u="none" strike="noStrike">
                <a:solidFill>
                  <a:srgbClr val="FF6600"/>
                </a:solidFill>
                <a:latin typeface="Arial"/>
                <a:ea typeface="Arial"/>
                <a:cs typeface="Arial"/>
                <a:sym typeface="Arial"/>
              </a:rPr>
              <a:t>3</a:t>
            </a:r>
            <a:r>
              <a:rPr lang="en-US" sz="2400" b="0" i="0" u="none" strike="noStrike">
                <a:solidFill>
                  <a:srgbClr val="000000"/>
                </a:solidFill>
                <a:latin typeface="Arial"/>
                <a:ea typeface="Arial"/>
                <a:cs typeface="Arial"/>
                <a:sym typeface="Arial"/>
              </a:rPr>
              <a:t>, </a:t>
            </a:r>
            <a:r>
              <a:rPr lang="en-US" sz="2400" b="0" i="0" u="none" strike="noStrike">
                <a:solidFill>
                  <a:srgbClr val="FF6600"/>
                </a:solidFill>
                <a:latin typeface="Arial"/>
                <a:ea typeface="Arial"/>
                <a:cs typeface="Arial"/>
                <a:sym typeface="Arial"/>
              </a:rPr>
              <a:t>4</a:t>
            </a:r>
            <a:r>
              <a:rPr lang="en-US" sz="2400" b="0" i="0" u="none" strike="noStrike">
                <a:solidFill>
                  <a:srgbClr val="000000"/>
                </a:solidFill>
                <a:latin typeface="Arial"/>
                <a:ea typeface="Arial"/>
                <a:cs typeface="Arial"/>
                <a:sym typeface="Arial"/>
              </a:rPr>
              <a:t>))</a:t>
            </a:r>
            <a:endParaRPr/>
          </a:p>
          <a:p>
            <a:pPr marL="0" marR="0" lvl="0" indent="0" algn="l" rtl="0">
              <a:spcBef>
                <a:spcPts val="0"/>
              </a:spcBef>
              <a:spcAft>
                <a:spcPts val="0"/>
              </a:spcAft>
              <a:buNone/>
            </a:pPr>
            <a:r>
              <a:rPr lang="en-US" sz="2400" b="1" i="0" u="none" strike="noStrike">
                <a:solidFill>
                  <a:srgbClr val="00669A"/>
                </a:solidFill>
                <a:latin typeface="Arial"/>
                <a:ea typeface="Arial"/>
                <a:cs typeface="Arial"/>
                <a:sym typeface="Arial"/>
              </a:rPr>
              <a:t>val </a:t>
            </a:r>
            <a:r>
              <a:rPr lang="en-US" sz="2400" b="0" i="0" u="none" strike="noStrike">
                <a:solidFill>
                  <a:srgbClr val="000089"/>
                </a:solidFill>
                <a:latin typeface="Arial"/>
                <a:ea typeface="Arial"/>
                <a:cs typeface="Arial"/>
                <a:sym typeface="Arial"/>
              </a:rPr>
              <a:t>result </a:t>
            </a:r>
            <a:r>
              <a:rPr lang="en-US" sz="2400" b="1" i="0" u="none" strike="noStrike">
                <a:solidFill>
                  <a:srgbClr val="00669A"/>
                </a:solidFill>
                <a:latin typeface="Arial"/>
                <a:ea typeface="Arial"/>
                <a:cs typeface="Arial"/>
                <a:sym typeface="Arial"/>
              </a:rPr>
              <a:t>= </a:t>
            </a:r>
            <a:r>
              <a:rPr lang="en-US" sz="2400" b="0" i="0" u="none" strike="noStrike">
                <a:solidFill>
                  <a:srgbClr val="000089"/>
                </a:solidFill>
                <a:latin typeface="Arial"/>
                <a:ea typeface="Arial"/>
                <a:cs typeface="Arial"/>
                <a:sym typeface="Arial"/>
              </a:rPr>
              <a:t>input</a:t>
            </a:r>
            <a:r>
              <a:rPr lang="en-US" sz="2400" b="0" i="0" u="none" strike="noStrike">
                <a:solidFill>
                  <a:srgbClr val="000000"/>
                </a:solidFill>
                <a:latin typeface="Arial"/>
                <a:ea typeface="Arial"/>
                <a:cs typeface="Arial"/>
                <a:sym typeface="Arial"/>
              </a:rPr>
              <a:t>.</a:t>
            </a:r>
            <a:r>
              <a:rPr lang="en-US" sz="2400" b="0" i="0" u="none" strike="noStrike">
                <a:solidFill>
                  <a:srgbClr val="000089"/>
                </a:solidFill>
                <a:latin typeface="Arial"/>
                <a:ea typeface="Arial"/>
                <a:cs typeface="Arial"/>
                <a:sym typeface="Arial"/>
              </a:rPr>
              <a:t>map</a:t>
            </a:r>
            <a:r>
              <a:rPr lang="en-US" sz="2400" b="0" i="0" u="none" strike="noStrike">
                <a:solidFill>
                  <a:srgbClr val="000000"/>
                </a:solidFill>
                <a:latin typeface="Arial"/>
                <a:ea typeface="Arial"/>
                <a:cs typeface="Arial"/>
                <a:sym typeface="Arial"/>
              </a:rPr>
              <a:t>(</a:t>
            </a:r>
            <a:r>
              <a:rPr lang="en-US" sz="2400" b="0" i="0" u="none" strike="noStrike">
                <a:solidFill>
                  <a:srgbClr val="000089"/>
                </a:solidFill>
                <a:latin typeface="Arial"/>
                <a:ea typeface="Arial"/>
                <a:cs typeface="Arial"/>
                <a:sym typeface="Arial"/>
              </a:rPr>
              <a:t>x </a:t>
            </a:r>
            <a:r>
              <a:rPr lang="en-US" sz="2400" b="1" i="0" u="none" strike="noStrike">
                <a:solidFill>
                  <a:srgbClr val="00669A"/>
                </a:solidFill>
                <a:latin typeface="Arial"/>
                <a:ea typeface="Arial"/>
                <a:cs typeface="Arial"/>
                <a:sym typeface="Arial"/>
              </a:rPr>
              <a:t>=&gt; </a:t>
            </a:r>
            <a:r>
              <a:rPr lang="en-US" sz="2400" b="0" i="0" u="none" strike="noStrike">
                <a:solidFill>
                  <a:srgbClr val="000089"/>
                </a:solidFill>
                <a:latin typeface="Arial"/>
                <a:ea typeface="Arial"/>
                <a:cs typeface="Arial"/>
                <a:sym typeface="Arial"/>
              </a:rPr>
              <a:t>x </a:t>
            </a:r>
            <a:r>
              <a:rPr lang="en-US" sz="2400" b="0" i="0" u="none" strike="noStrike">
                <a:solidFill>
                  <a:srgbClr val="000000"/>
                </a:solidFill>
                <a:latin typeface="Arial"/>
                <a:ea typeface="Arial"/>
                <a:cs typeface="Arial"/>
                <a:sym typeface="Arial"/>
              </a:rPr>
              <a:t>* </a:t>
            </a:r>
            <a:r>
              <a:rPr lang="en-US" sz="2400" b="0" i="0" u="none" strike="noStrike">
                <a:solidFill>
                  <a:srgbClr val="000089"/>
                </a:solidFill>
                <a:latin typeface="Arial"/>
                <a:ea typeface="Arial"/>
                <a:cs typeface="Arial"/>
                <a:sym typeface="Arial"/>
              </a:rPr>
              <a:t>x</a:t>
            </a:r>
            <a:r>
              <a:rPr lang="en-US" sz="2400" b="0" i="0" u="none" strike="noStrike">
                <a:solidFill>
                  <a:srgbClr val="000000"/>
                </a:solidFill>
                <a:latin typeface="Arial"/>
                <a:ea typeface="Arial"/>
                <a:cs typeface="Arial"/>
                <a:sym typeface="Arial"/>
              </a:rPr>
              <a:t>)</a:t>
            </a:r>
            <a:endParaRPr/>
          </a:p>
          <a:p>
            <a:pPr marL="0" marR="0" lvl="0" indent="0" algn="l" rtl="0">
              <a:spcBef>
                <a:spcPts val="0"/>
              </a:spcBef>
              <a:spcAft>
                <a:spcPts val="0"/>
              </a:spcAft>
              <a:buNone/>
            </a:pPr>
            <a:r>
              <a:rPr lang="en-US" sz="2400" b="0" i="0" u="none" strike="noStrike">
                <a:solidFill>
                  <a:srgbClr val="000089"/>
                </a:solidFill>
                <a:latin typeface="Arial"/>
                <a:ea typeface="Arial"/>
                <a:cs typeface="Arial"/>
                <a:sym typeface="Arial"/>
              </a:rPr>
              <a:t>println</a:t>
            </a:r>
            <a:r>
              <a:rPr lang="en-US" sz="2400" b="0" i="0" u="none" strike="noStrike">
                <a:solidFill>
                  <a:srgbClr val="000000"/>
                </a:solidFill>
                <a:latin typeface="Arial"/>
                <a:ea typeface="Arial"/>
                <a:cs typeface="Arial"/>
                <a:sym typeface="Arial"/>
              </a:rPr>
              <a:t>(</a:t>
            </a:r>
            <a:r>
              <a:rPr lang="en-US" sz="2400" b="0" i="0" u="none" strike="noStrike">
                <a:solidFill>
                  <a:srgbClr val="000089"/>
                </a:solidFill>
                <a:latin typeface="Arial"/>
                <a:ea typeface="Arial"/>
                <a:cs typeface="Arial"/>
                <a:sym typeface="Arial"/>
              </a:rPr>
              <a:t>result</a:t>
            </a:r>
            <a:r>
              <a:rPr lang="en-US" sz="2400" b="0" i="0" u="none" strike="noStrike">
                <a:solidFill>
                  <a:srgbClr val="000000"/>
                </a:solidFill>
                <a:latin typeface="Arial"/>
                <a:ea typeface="Arial"/>
                <a:cs typeface="Arial"/>
                <a:sym typeface="Arial"/>
              </a:rPr>
              <a:t>.</a:t>
            </a:r>
            <a:r>
              <a:rPr lang="en-US" sz="2400" b="0" i="0" u="none" strike="noStrike">
                <a:solidFill>
                  <a:srgbClr val="000089"/>
                </a:solidFill>
                <a:latin typeface="Arial"/>
                <a:ea typeface="Arial"/>
                <a:cs typeface="Arial"/>
                <a:sym typeface="Arial"/>
              </a:rPr>
              <a:t>collect</a:t>
            </a:r>
            <a:r>
              <a:rPr lang="en-US" sz="2400" b="0" i="0" u="none" strike="noStrike">
                <a:solidFill>
                  <a:srgbClr val="000000"/>
                </a:solidFill>
                <a:latin typeface="Arial"/>
                <a:ea typeface="Arial"/>
                <a:cs typeface="Arial"/>
                <a:sym typeface="Arial"/>
              </a:rPr>
              <a:t>().</a:t>
            </a:r>
            <a:r>
              <a:rPr lang="en-US" sz="2400" b="0" i="0" u="none" strike="noStrike">
                <a:solidFill>
                  <a:srgbClr val="000089"/>
                </a:solidFill>
                <a:latin typeface="Arial"/>
                <a:ea typeface="Arial"/>
                <a:cs typeface="Arial"/>
                <a:sym typeface="Arial"/>
              </a:rPr>
              <a:t>mkString</a:t>
            </a:r>
            <a:r>
              <a:rPr lang="en-US" sz="2400" b="0" i="0" u="none" strike="noStrike">
                <a:solidFill>
                  <a:srgbClr val="000000"/>
                </a:solidFill>
                <a:latin typeface="Arial"/>
                <a:ea typeface="Arial"/>
                <a:cs typeface="Arial"/>
                <a:sym typeface="Arial"/>
              </a:rPr>
              <a:t>(</a:t>
            </a:r>
            <a:r>
              <a:rPr lang="en-US" sz="2400" b="0" i="0" u="none" strike="noStrike">
                <a:solidFill>
                  <a:srgbClr val="CD3300"/>
                </a:solidFill>
                <a:latin typeface="Arial"/>
                <a:ea typeface="Arial"/>
                <a:cs typeface="Arial"/>
                <a:sym typeface="Arial"/>
              </a:rPr>
              <a:t>“,”</a:t>
            </a:r>
            <a:r>
              <a:rPr lang="en-US" sz="2400" b="0" i="0" u="none" strike="noStrike">
                <a:solidFill>
                  <a:srgbClr val="000000"/>
                </a:solidFill>
                <a:latin typeface="Arial"/>
                <a:ea typeface="Arial"/>
                <a:cs typeface="Arial"/>
                <a:sym typeface="Arial"/>
              </a:rPr>
              <a:t>))</a:t>
            </a:r>
            <a:endParaRPr sz="2400">
              <a:solidFill>
                <a:schemeClr val="dk1"/>
              </a:solidFill>
              <a:latin typeface="Calibri"/>
              <a:ea typeface="Calibri"/>
              <a:cs typeface="Calibri"/>
              <a:sym typeface="Calibri"/>
            </a:endParaRPr>
          </a:p>
        </p:txBody>
      </p:sp>
      <p:sp>
        <p:nvSpPr>
          <p:cNvPr id="321" name="Google Shape;321;p56"/>
          <p:cNvSpPr txBox="1"/>
          <p:nvPr/>
        </p:nvSpPr>
        <p:spPr>
          <a:xfrm>
            <a:off x="152400" y="4343400"/>
            <a:ext cx="6696959" cy="22467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a:solidFill>
                  <a:srgbClr val="000000"/>
                </a:solidFill>
                <a:latin typeface="Arial"/>
                <a:ea typeface="Arial"/>
                <a:cs typeface="Arial"/>
                <a:sym typeface="Arial"/>
              </a:rPr>
              <a:t>Example 3-28. Java squaring the values in an RDD</a:t>
            </a:r>
            <a:endParaRPr/>
          </a:p>
          <a:p>
            <a:pPr marL="0" marR="0" lvl="0" indent="0" algn="l" rtl="0">
              <a:spcBef>
                <a:spcPts val="0"/>
              </a:spcBef>
              <a:spcAft>
                <a:spcPts val="0"/>
              </a:spcAft>
              <a:buNone/>
            </a:pPr>
            <a:r>
              <a:rPr lang="en-US" sz="2000" b="0" i="0" u="none" strike="noStrike">
                <a:solidFill>
                  <a:srgbClr val="000089"/>
                </a:solidFill>
                <a:latin typeface="Arial"/>
                <a:ea typeface="Arial"/>
                <a:cs typeface="Arial"/>
                <a:sym typeface="Arial"/>
              </a:rPr>
              <a:t>JavaRDD</a:t>
            </a:r>
            <a:r>
              <a:rPr lang="en-US" sz="2000" b="0" i="0" u="none" strike="noStrike">
                <a:solidFill>
                  <a:srgbClr val="000000"/>
                </a:solidFill>
                <a:latin typeface="Arial"/>
                <a:ea typeface="Arial"/>
                <a:cs typeface="Arial"/>
                <a:sym typeface="Arial"/>
              </a:rPr>
              <a:t>&lt;</a:t>
            </a:r>
            <a:r>
              <a:rPr lang="en-US" sz="2000" b="0" i="0" u="none" strike="noStrike">
                <a:solidFill>
                  <a:srgbClr val="000089"/>
                </a:solidFill>
                <a:latin typeface="Arial"/>
                <a:ea typeface="Arial"/>
                <a:cs typeface="Arial"/>
                <a:sym typeface="Arial"/>
              </a:rPr>
              <a:t>Integer</a:t>
            </a:r>
            <a:r>
              <a:rPr lang="en-US" sz="2000" b="0" i="0" u="none" strike="noStrike">
                <a:solidFill>
                  <a:srgbClr val="000000"/>
                </a:solidFill>
                <a:latin typeface="Arial"/>
                <a:ea typeface="Arial"/>
                <a:cs typeface="Arial"/>
                <a:sym typeface="Arial"/>
              </a:rPr>
              <a:t>&gt; </a:t>
            </a:r>
            <a:r>
              <a:rPr lang="en-US" sz="2000" b="0" i="0" u="none" strike="noStrike">
                <a:solidFill>
                  <a:srgbClr val="000089"/>
                </a:solidFill>
                <a:latin typeface="Arial"/>
                <a:ea typeface="Arial"/>
                <a:cs typeface="Arial"/>
                <a:sym typeface="Arial"/>
              </a:rPr>
              <a:t>rdd </a:t>
            </a:r>
            <a:r>
              <a:rPr lang="en-US" sz="2000" b="0" i="0" u="none" strike="noStrike">
                <a:solidFill>
                  <a:srgbClr val="000000"/>
                </a:solidFill>
                <a:latin typeface="Arial"/>
                <a:ea typeface="Arial"/>
                <a:cs typeface="Arial"/>
                <a:sym typeface="Arial"/>
              </a:rPr>
              <a:t>= </a:t>
            </a:r>
            <a:r>
              <a:rPr lang="en-US" sz="2000" b="0" i="0" u="none" strike="noStrike">
                <a:solidFill>
                  <a:srgbClr val="000089"/>
                </a:solidFill>
                <a:latin typeface="Arial"/>
                <a:ea typeface="Arial"/>
                <a:cs typeface="Arial"/>
                <a:sym typeface="Arial"/>
              </a:rPr>
              <a:t>sc</a:t>
            </a:r>
            <a:r>
              <a:rPr lang="en-US" sz="2000" b="0" i="0" u="none" strike="noStrike">
                <a:solidFill>
                  <a:srgbClr val="000000"/>
                </a:solidFill>
                <a:latin typeface="Arial"/>
                <a:ea typeface="Arial"/>
                <a:cs typeface="Arial"/>
                <a:sym typeface="Arial"/>
              </a:rPr>
              <a:t>.</a:t>
            </a:r>
            <a:r>
              <a:rPr lang="en-US" sz="2000" b="0" i="0" u="none" strike="noStrike">
                <a:solidFill>
                  <a:srgbClr val="33009A"/>
                </a:solidFill>
                <a:latin typeface="Arial"/>
                <a:ea typeface="Arial"/>
                <a:cs typeface="Arial"/>
                <a:sym typeface="Arial"/>
              </a:rPr>
              <a:t>parallelize</a:t>
            </a:r>
            <a:r>
              <a:rPr lang="en-US" sz="2000" b="0" i="0" u="none" strike="noStrike">
                <a:solidFill>
                  <a:srgbClr val="000000"/>
                </a:solidFill>
                <a:latin typeface="Arial"/>
                <a:ea typeface="Arial"/>
                <a:cs typeface="Arial"/>
                <a:sym typeface="Arial"/>
              </a:rPr>
              <a:t>(</a:t>
            </a:r>
            <a:r>
              <a:rPr lang="en-US" sz="2000" b="0" i="0" u="none" strike="noStrike">
                <a:solidFill>
                  <a:srgbClr val="000089"/>
                </a:solidFill>
                <a:latin typeface="Arial"/>
                <a:ea typeface="Arial"/>
                <a:cs typeface="Arial"/>
                <a:sym typeface="Arial"/>
              </a:rPr>
              <a:t>Arrays</a:t>
            </a:r>
            <a:r>
              <a:rPr lang="en-US" sz="2000" b="0" i="0" u="none" strike="noStrike">
                <a:solidFill>
                  <a:srgbClr val="000000"/>
                </a:solidFill>
                <a:latin typeface="Arial"/>
                <a:ea typeface="Arial"/>
                <a:cs typeface="Arial"/>
                <a:sym typeface="Arial"/>
              </a:rPr>
              <a:t>.</a:t>
            </a:r>
            <a:r>
              <a:rPr lang="en-US" sz="2000" b="0" i="0" u="none" strike="noStrike">
                <a:solidFill>
                  <a:srgbClr val="33009A"/>
                </a:solidFill>
                <a:latin typeface="Arial"/>
                <a:ea typeface="Arial"/>
                <a:cs typeface="Arial"/>
                <a:sym typeface="Arial"/>
              </a:rPr>
              <a:t>asList</a:t>
            </a:r>
            <a:r>
              <a:rPr lang="en-US" sz="2000" b="0" i="0" u="none" strike="noStrike">
                <a:solidFill>
                  <a:srgbClr val="000000"/>
                </a:solidFill>
                <a:latin typeface="Arial"/>
                <a:ea typeface="Arial"/>
                <a:cs typeface="Arial"/>
                <a:sym typeface="Arial"/>
              </a:rPr>
              <a:t>(</a:t>
            </a:r>
            <a:r>
              <a:rPr lang="en-US" sz="2000" b="0" i="0" u="none" strike="noStrike">
                <a:solidFill>
                  <a:srgbClr val="FF6600"/>
                </a:solidFill>
                <a:latin typeface="Arial"/>
                <a:ea typeface="Arial"/>
                <a:cs typeface="Arial"/>
                <a:sym typeface="Arial"/>
              </a:rPr>
              <a:t>1</a:t>
            </a:r>
            <a:r>
              <a:rPr lang="en-US" sz="2000" b="0" i="0" u="none" strike="noStrike">
                <a:solidFill>
                  <a:srgbClr val="000000"/>
                </a:solidFill>
                <a:latin typeface="Arial"/>
                <a:ea typeface="Arial"/>
                <a:cs typeface="Arial"/>
                <a:sym typeface="Arial"/>
              </a:rPr>
              <a:t>, </a:t>
            </a:r>
            <a:r>
              <a:rPr lang="en-US" sz="2000" b="0" i="0" u="none" strike="noStrike">
                <a:solidFill>
                  <a:srgbClr val="FF6600"/>
                </a:solidFill>
                <a:latin typeface="Arial"/>
                <a:ea typeface="Arial"/>
                <a:cs typeface="Arial"/>
                <a:sym typeface="Arial"/>
              </a:rPr>
              <a:t>2</a:t>
            </a:r>
            <a:r>
              <a:rPr lang="en-US" sz="2000" b="0" i="0" u="none" strike="noStrike">
                <a:solidFill>
                  <a:srgbClr val="000000"/>
                </a:solidFill>
                <a:latin typeface="Arial"/>
                <a:ea typeface="Arial"/>
                <a:cs typeface="Arial"/>
                <a:sym typeface="Arial"/>
              </a:rPr>
              <a:t>, </a:t>
            </a:r>
            <a:r>
              <a:rPr lang="en-US" sz="2000" b="0" i="0" u="none" strike="noStrike">
                <a:solidFill>
                  <a:srgbClr val="FF6600"/>
                </a:solidFill>
                <a:latin typeface="Arial"/>
                <a:ea typeface="Arial"/>
                <a:cs typeface="Arial"/>
                <a:sym typeface="Arial"/>
              </a:rPr>
              <a:t>3</a:t>
            </a:r>
            <a:r>
              <a:rPr lang="en-US" sz="2000" b="0" i="0" u="none" strike="noStrike">
                <a:solidFill>
                  <a:srgbClr val="000000"/>
                </a:solidFill>
                <a:latin typeface="Arial"/>
                <a:ea typeface="Arial"/>
                <a:cs typeface="Arial"/>
                <a:sym typeface="Arial"/>
              </a:rPr>
              <a:t>, </a:t>
            </a:r>
            <a:r>
              <a:rPr lang="en-US" sz="2000" b="0" i="0" u="none" strike="noStrike">
                <a:solidFill>
                  <a:srgbClr val="FF6600"/>
                </a:solidFill>
                <a:latin typeface="Arial"/>
                <a:ea typeface="Arial"/>
                <a:cs typeface="Arial"/>
                <a:sym typeface="Arial"/>
              </a:rPr>
              <a:t>4</a:t>
            </a:r>
            <a:r>
              <a:rPr lang="en-US" sz="2000" b="0" i="0" u="none" strike="noStrike">
                <a:solidFill>
                  <a:srgbClr val="000000"/>
                </a:solidFill>
                <a:latin typeface="Arial"/>
                <a:ea typeface="Arial"/>
                <a:cs typeface="Arial"/>
                <a:sym typeface="Arial"/>
              </a:rPr>
              <a:t>));</a:t>
            </a:r>
            <a:endParaRPr/>
          </a:p>
          <a:p>
            <a:pPr marL="0" marR="0" lvl="0" indent="0" algn="l" rtl="0">
              <a:spcBef>
                <a:spcPts val="0"/>
              </a:spcBef>
              <a:spcAft>
                <a:spcPts val="0"/>
              </a:spcAft>
              <a:buNone/>
            </a:pPr>
            <a:r>
              <a:rPr lang="en-US" sz="2000" b="0" i="0" u="none" strike="noStrike">
                <a:solidFill>
                  <a:srgbClr val="000089"/>
                </a:solidFill>
                <a:latin typeface="Arial"/>
                <a:ea typeface="Arial"/>
                <a:cs typeface="Arial"/>
                <a:sym typeface="Arial"/>
              </a:rPr>
              <a:t>JavaRDD</a:t>
            </a:r>
            <a:r>
              <a:rPr lang="en-US" sz="2000" b="0" i="0" u="none" strike="noStrike">
                <a:solidFill>
                  <a:srgbClr val="000000"/>
                </a:solidFill>
                <a:latin typeface="Arial"/>
                <a:ea typeface="Arial"/>
                <a:cs typeface="Arial"/>
                <a:sym typeface="Arial"/>
              </a:rPr>
              <a:t>&lt;</a:t>
            </a:r>
            <a:r>
              <a:rPr lang="en-US" sz="2000" b="0" i="0" u="none" strike="noStrike">
                <a:solidFill>
                  <a:srgbClr val="000089"/>
                </a:solidFill>
                <a:latin typeface="Arial"/>
                <a:ea typeface="Arial"/>
                <a:cs typeface="Arial"/>
                <a:sym typeface="Arial"/>
              </a:rPr>
              <a:t>Integer</a:t>
            </a:r>
            <a:r>
              <a:rPr lang="en-US" sz="2000" b="0" i="0" u="none" strike="noStrike">
                <a:solidFill>
                  <a:srgbClr val="000000"/>
                </a:solidFill>
                <a:latin typeface="Arial"/>
                <a:ea typeface="Arial"/>
                <a:cs typeface="Arial"/>
                <a:sym typeface="Arial"/>
              </a:rPr>
              <a:t>&gt; </a:t>
            </a:r>
            <a:r>
              <a:rPr lang="en-US" sz="2000" b="0" i="0" u="none" strike="noStrike">
                <a:solidFill>
                  <a:srgbClr val="000089"/>
                </a:solidFill>
                <a:latin typeface="Arial"/>
                <a:ea typeface="Arial"/>
                <a:cs typeface="Arial"/>
                <a:sym typeface="Arial"/>
              </a:rPr>
              <a:t>result </a:t>
            </a:r>
            <a:r>
              <a:rPr lang="en-US" sz="2000" b="0" i="0" u="none" strike="noStrike">
                <a:solidFill>
                  <a:srgbClr val="000000"/>
                </a:solidFill>
                <a:latin typeface="Arial"/>
                <a:ea typeface="Arial"/>
                <a:cs typeface="Arial"/>
                <a:sym typeface="Arial"/>
              </a:rPr>
              <a:t>= </a:t>
            </a:r>
            <a:r>
              <a:rPr lang="en-US" sz="2000" b="0" i="0" u="none" strike="noStrike">
                <a:solidFill>
                  <a:srgbClr val="000089"/>
                </a:solidFill>
                <a:latin typeface="Arial"/>
                <a:ea typeface="Arial"/>
                <a:cs typeface="Arial"/>
                <a:sym typeface="Arial"/>
              </a:rPr>
              <a:t>rdd</a:t>
            </a:r>
            <a:r>
              <a:rPr lang="en-US" sz="2000" b="0" i="0" u="none" strike="noStrike">
                <a:solidFill>
                  <a:srgbClr val="000000"/>
                </a:solidFill>
                <a:latin typeface="Arial"/>
                <a:ea typeface="Arial"/>
                <a:cs typeface="Arial"/>
                <a:sym typeface="Arial"/>
              </a:rPr>
              <a:t>.</a:t>
            </a:r>
            <a:r>
              <a:rPr lang="en-US" sz="2000" b="0" i="0" u="none" strike="noStrike">
                <a:solidFill>
                  <a:srgbClr val="33009A"/>
                </a:solidFill>
                <a:latin typeface="Arial"/>
                <a:ea typeface="Arial"/>
                <a:cs typeface="Arial"/>
                <a:sym typeface="Arial"/>
              </a:rPr>
              <a:t>map</a:t>
            </a:r>
            <a:r>
              <a:rPr lang="en-US" sz="2000" b="0" i="0" u="none" strike="noStrike">
                <a:solidFill>
                  <a:srgbClr val="000000"/>
                </a:solidFill>
                <a:latin typeface="Arial"/>
                <a:ea typeface="Arial"/>
                <a:cs typeface="Arial"/>
                <a:sym typeface="Arial"/>
              </a:rPr>
              <a:t>(</a:t>
            </a:r>
            <a:r>
              <a:rPr lang="en-US" sz="2000" b="1" i="0" u="none" strike="noStrike">
                <a:solidFill>
                  <a:srgbClr val="00669A"/>
                </a:solidFill>
                <a:latin typeface="Arial"/>
                <a:ea typeface="Arial"/>
                <a:cs typeface="Arial"/>
                <a:sym typeface="Arial"/>
              </a:rPr>
              <a:t>new </a:t>
            </a:r>
            <a:r>
              <a:rPr lang="en-US" sz="2000" b="0" i="0" u="none" strike="noStrike">
                <a:solidFill>
                  <a:srgbClr val="000089"/>
                </a:solidFill>
                <a:latin typeface="Arial"/>
                <a:ea typeface="Arial"/>
                <a:cs typeface="Arial"/>
                <a:sym typeface="Arial"/>
              </a:rPr>
              <a:t>Function</a:t>
            </a:r>
            <a:r>
              <a:rPr lang="en-US" sz="2000" b="0" i="0" u="none" strike="noStrike">
                <a:solidFill>
                  <a:srgbClr val="000000"/>
                </a:solidFill>
                <a:latin typeface="Arial"/>
                <a:ea typeface="Arial"/>
                <a:cs typeface="Arial"/>
                <a:sym typeface="Arial"/>
              </a:rPr>
              <a:t>&lt;</a:t>
            </a:r>
            <a:r>
              <a:rPr lang="en-US" sz="2000" b="0" i="0" u="none" strike="noStrike">
                <a:solidFill>
                  <a:srgbClr val="000089"/>
                </a:solidFill>
                <a:latin typeface="Arial"/>
                <a:ea typeface="Arial"/>
                <a:cs typeface="Arial"/>
                <a:sym typeface="Arial"/>
              </a:rPr>
              <a:t>Integer</a:t>
            </a:r>
            <a:r>
              <a:rPr lang="en-US" sz="2000" b="0" i="0" u="none" strike="noStrike">
                <a:solidFill>
                  <a:srgbClr val="000000"/>
                </a:solidFill>
                <a:latin typeface="Arial"/>
                <a:ea typeface="Arial"/>
                <a:cs typeface="Arial"/>
                <a:sym typeface="Arial"/>
              </a:rPr>
              <a:t>, </a:t>
            </a:r>
            <a:r>
              <a:rPr lang="en-US" sz="2000" b="0" i="0" u="none" strike="noStrike">
                <a:solidFill>
                  <a:srgbClr val="000089"/>
                </a:solidFill>
                <a:latin typeface="Arial"/>
                <a:ea typeface="Arial"/>
                <a:cs typeface="Arial"/>
                <a:sym typeface="Arial"/>
              </a:rPr>
              <a:t>Integer</a:t>
            </a:r>
            <a:r>
              <a:rPr lang="en-US" sz="2000" b="0" i="0" u="none" strike="noStrike">
                <a:solidFill>
                  <a:srgbClr val="000000"/>
                </a:solidFill>
                <a:latin typeface="Arial"/>
                <a:ea typeface="Arial"/>
                <a:cs typeface="Arial"/>
                <a:sym typeface="Arial"/>
              </a:rPr>
              <a:t>&gt;() {</a:t>
            </a:r>
            <a:endParaRPr/>
          </a:p>
          <a:p>
            <a:pPr marL="0" marR="0" lvl="0" indent="0" algn="l" rtl="0">
              <a:spcBef>
                <a:spcPts val="0"/>
              </a:spcBef>
              <a:spcAft>
                <a:spcPts val="0"/>
              </a:spcAft>
              <a:buNone/>
            </a:pPr>
            <a:r>
              <a:rPr lang="en-US" sz="2000" b="1" i="0" u="none" strike="noStrike">
                <a:solidFill>
                  <a:srgbClr val="00669A"/>
                </a:solidFill>
                <a:latin typeface="Arial"/>
                <a:ea typeface="Arial"/>
                <a:cs typeface="Arial"/>
                <a:sym typeface="Arial"/>
              </a:rPr>
              <a:t>public </a:t>
            </a:r>
            <a:r>
              <a:rPr lang="en-US" sz="2000" b="0" i="0" u="none" strike="noStrike">
                <a:solidFill>
                  <a:srgbClr val="000089"/>
                </a:solidFill>
                <a:latin typeface="Arial"/>
                <a:ea typeface="Arial"/>
                <a:cs typeface="Arial"/>
                <a:sym typeface="Arial"/>
              </a:rPr>
              <a:t>Integer </a:t>
            </a:r>
            <a:r>
              <a:rPr lang="en-US" sz="2000" b="0" i="0" u="none" strike="noStrike">
                <a:solidFill>
                  <a:srgbClr val="CD00FF"/>
                </a:solidFill>
                <a:latin typeface="Arial"/>
                <a:ea typeface="Arial"/>
                <a:cs typeface="Arial"/>
                <a:sym typeface="Arial"/>
              </a:rPr>
              <a:t>call</a:t>
            </a:r>
            <a:r>
              <a:rPr lang="en-US" sz="2000" b="0" i="0" u="none" strike="noStrike">
                <a:solidFill>
                  <a:srgbClr val="000000"/>
                </a:solidFill>
                <a:latin typeface="Arial"/>
                <a:ea typeface="Arial"/>
                <a:cs typeface="Arial"/>
                <a:sym typeface="Arial"/>
              </a:rPr>
              <a:t>(</a:t>
            </a:r>
            <a:r>
              <a:rPr lang="en-US" sz="2000" b="0" i="0" u="none" strike="noStrike">
                <a:solidFill>
                  <a:srgbClr val="000089"/>
                </a:solidFill>
                <a:latin typeface="Arial"/>
                <a:ea typeface="Arial"/>
                <a:cs typeface="Arial"/>
                <a:sym typeface="Arial"/>
              </a:rPr>
              <a:t>Integer x</a:t>
            </a:r>
            <a:r>
              <a:rPr lang="en-US" sz="2000" b="0" i="0" u="none" strike="noStrike">
                <a:solidFill>
                  <a:srgbClr val="000000"/>
                </a:solidFill>
                <a:latin typeface="Arial"/>
                <a:ea typeface="Arial"/>
                <a:cs typeface="Arial"/>
                <a:sym typeface="Arial"/>
              </a:rPr>
              <a:t>) { </a:t>
            </a:r>
            <a:r>
              <a:rPr lang="en-US" sz="2000" b="1" i="0" u="none" strike="noStrike">
                <a:solidFill>
                  <a:srgbClr val="00669A"/>
                </a:solidFill>
                <a:latin typeface="Arial"/>
                <a:ea typeface="Arial"/>
                <a:cs typeface="Arial"/>
                <a:sym typeface="Arial"/>
              </a:rPr>
              <a:t>return </a:t>
            </a:r>
            <a:r>
              <a:rPr lang="en-US" sz="2000" b="0" i="0" u="none" strike="noStrike">
                <a:solidFill>
                  <a:srgbClr val="000089"/>
                </a:solidFill>
                <a:latin typeface="Arial"/>
                <a:ea typeface="Arial"/>
                <a:cs typeface="Arial"/>
                <a:sym typeface="Arial"/>
              </a:rPr>
              <a:t>x</a:t>
            </a:r>
            <a:r>
              <a:rPr lang="en-US" sz="2000" b="0" i="0" u="none" strike="noStrike">
                <a:solidFill>
                  <a:srgbClr val="000000"/>
                </a:solidFill>
                <a:latin typeface="Arial"/>
                <a:ea typeface="Arial"/>
                <a:cs typeface="Arial"/>
                <a:sym typeface="Arial"/>
              </a:rPr>
              <a:t>*</a:t>
            </a:r>
            <a:r>
              <a:rPr lang="en-US" sz="2000" b="0" i="0" u="none" strike="noStrike">
                <a:solidFill>
                  <a:srgbClr val="000089"/>
                </a:solidFill>
                <a:latin typeface="Arial"/>
                <a:ea typeface="Arial"/>
                <a:cs typeface="Arial"/>
                <a:sym typeface="Arial"/>
              </a:rPr>
              <a:t>x</a:t>
            </a:r>
            <a:r>
              <a:rPr lang="en-US" sz="2000" b="0" i="0" u="none" strike="noStrike">
                <a:solidFill>
                  <a:srgbClr val="000000"/>
                </a:solidFill>
                <a:latin typeface="Arial"/>
                <a:ea typeface="Arial"/>
                <a:cs typeface="Arial"/>
                <a:sym typeface="Arial"/>
              </a:rPr>
              <a:t>; }</a:t>
            </a:r>
            <a:endParaRPr/>
          </a:p>
          <a:p>
            <a:pPr marL="0" marR="0" lvl="0" indent="0" algn="l" rtl="0">
              <a:spcBef>
                <a:spcPts val="0"/>
              </a:spcBef>
              <a:spcAft>
                <a:spcPts val="0"/>
              </a:spcAft>
              <a:buNone/>
            </a:pPr>
            <a:r>
              <a:rPr lang="en-US" sz="2000" b="0" i="0" u="none" strike="noStrike">
                <a:solidFill>
                  <a:srgbClr val="000000"/>
                </a:solidFill>
                <a:latin typeface="Arial"/>
                <a:ea typeface="Arial"/>
                <a:cs typeface="Arial"/>
                <a:sym typeface="Arial"/>
              </a:rPr>
              <a:t>});</a:t>
            </a:r>
            <a:endParaRPr/>
          </a:p>
          <a:p>
            <a:pPr marL="0" marR="0" lvl="0" indent="0" algn="l" rtl="0">
              <a:spcBef>
                <a:spcPts val="0"/>
              </a:spcBef>
              <a:spcAft>
                <a:spcPts val="0"/>
              </a:spcAft>
              <a:buNone/>
            </a:pPr>
            <a:r>
              <a:rPr lang="en-US" sz="2000" b="0" i="0" u="none" strike="noStrike">
                <a:solidFill>
                  <a:srgbClr val="000089"/>
                </a:solidFill>
                <a:latin typeface="Arial"/>
                <a:ea typeface="Arial"/>
                <a:cs typeface="Arial"/>
                <a:sym typeface="Arial"/>
              </a:rPr>
              <a:t>System</a:t>
            </a:r>
            <a:r>
              <a:rPr lang="en-US" sz="2000" b="0" i="0" u="none" strike="noStrike">
                <a:solidFill>
                  <a:srgbClr val="000000"/>
                </a:solidFill>
                <a:latin typeface="Arial"/>
                <a:ea typeface="Arial"/>
                <a:cs typeface="Arial"/>
                <a:sym typeface="Arial"/>
              </a:rPr>
              <a:t>.</a:t>
            </a:r>
            <a:r>
              <a:rPr lang="en-US" sz="2000" b="0" i="0" u="none" strike="noStrike">
                <a:solidFill>
                  <a:srgbClr val="33009A"/>
                </a:solidFill>
                <a:latin typeface="Arial"/>
                <a:ea typeface="Arial"/>
                <a:cs typeface="Arial"/>
                <a:sym typeface="Arial"/>
              </a:rPr>
              <a:t>out</a:t>
            </a:r>
            <a:r>
              <a:rPr lang="en-US" sz="2000" b="0" i="0" u="none" strike="noStrike">
                <a:solidFill>
                  <a:srgbClr val="000000"/>
                </a:solidFill>
                <a:latin typeface="Arial"/>
                <a:ea typeface="Arial"/>
                <a:cs typeface="Arial"/>
                <a:sym typeface="Arial"/>
              </a:rPr>
              <a:t>.</a:t>
            </a:r>
            <a:r>
              <a:rPr lang="en-US" sz="2000" b="0" i="0" u="none" strike="noStrike">
                <a:solidFill>
                  <a:srgbClr val="33009A"/>
                </a:solidFill>
                <a:latin typeface="Arial"/>
                <a:ea typeface="Arial"/>
                <a:cs typeface="Arial"/>
                <a:sym typeface="Arial"/>
              </a:rPr>
              <a:t>println</a:t>
            </a:r>
            <a:r>
              <a:rPr lang="en-US" sz="2000" b="0" i="0" u="none" strike="noStrike">
                <a:solidFill>
                  <a:srgbClr val="000000"/>
                </a:solidFill>
                <a:latin typeface="Arial"/>
                <a:ea typeface="Arial"/>
                <a:cs typeface="Arial"/>
                <a:sym typeface="Arial"/>
              </a:rPr>
              <a:t>(</a:t>
            </a:r>
            <a:r>
              <a:rPr lang="en-US" sz="2000" b="0" i="0" u="none" strike="noStrike">
                <a:solidFill>
                  <a:srgbClr val="000089"/>
                </a:solidFill>
                <a:latin typeface="Arial"/>
                <a:ea typeface="Arial"/>
                <a:cs typeface="Arial"/>
                <a:sym typeface="Arial"/>
              </a:rPr>
              <a:t>StringUtils</a:t>
            </a:r>
            <a:r>
              <a:rPr lang="en-US" sz="2000" b="0" i="0" u="none" strike="noStrike">
                <a:solidFill>
                  <a:srgbClr val="000000"/>
                </a:solidFill>
                <a:latin typeface="Arial"/>
                <a:ea typeface="Arial"/>
                <a:cs typeface="Arial"/>
                <a:sym typeface="Arial"/>
              </a:rPr>
              <a:t>.</a:t>
            </a:r>
            <a:r>
              <a:rPr lang="en-US" sz="2000" b="0" i="0" u="none" strike="noStrike">
                <a:solidFill>
                  <a:srgbClr val="33009A"/>
                </a:solidFill>
                <a:latin typeface="Arial"/>
                <a:ea typeface="Arial"/>
                <a:cs typeface="Arial"/>
                <a:sym typeface="Arial"/>
              </a:rPr>
              <a:t>join</a:t>
            </a:r>
            <a:r>
              <a:rPr lang="en-US" sz="2000" b="0" i="0" u="none" strike="noStrike">
                <a:solidFill>
                  <a:srgbClr val="000000"/>
                </a:solidFill>
                <a:latin typeface="Arial"/>
                <a:ea typeface="Arial"/>
                <a:cs typeface="Arial"/>
                <a:sym typeface="Arial"/>
              </a:rPr>
              <a:t>(</a:t>
            </a:r>
            <a:r>
              <a:rPr lang="en-US" sz="2000" b="0" i="0" u="none" strike="noStrike">
                <a:solidFill>
                  <a:srgbClr val="000089"/>
                </a:solidFill>
                <a:latin typeface="Arial"/>
                <a:ea typeface="Arial"/>
                <a:cs typeface="Arial"/>
                <a:sym typeface="Arial"/>
              </a:rPr>
              <a:t>result</a:t>
            </a:r>
            <a:r>
              <a:rPr lang="en-US" sz="2000" b="0" i="0" u="none" strike="noStrike">
                <a:solidFill>
                  <a:srgbClr val="000000"/>
                </a:solidFill>
                <a:latin typeface="Arial"/>
                <a:ea typeface="Arial"/>
                <a:cs typeface="Arial"/>
                <a:sym typeface="Arial"/>
              </a:rPr>
              <a:t>.</a:t>
            </a:r>
            <a:r>
              <a:rPr lang="en-US" sz="2000" b="0" i="0" u="none" strike="noStrike">
                <a:solidFill>
                  <a:srgbClr val="33009A"/>
                </a:solidFill>
                <a:latin typeface="Arial"/>
                <a:ea typeface="Arial"/>
                <a:cs typeface="Arial"/>
                <a:sym typeface="Arial"/>
              </a:rPr>
              <a:t>collect</a:t>
            </a:r>
            <a:r>
              <a:rPr lang="en-US" sz="2000" b="0" i="0" u="none" strike="noStrike">
                <a:solidFill>
                  <a:srgbClr val="000000"/>
                </a:solidFill>
                <a:latin typeface="Arial"/>
                <a:ea typeface="Arial"/>
                <a:cs typeface="Arial"/>
                <a:sym typeface="Arial"/>
              </a:rPr>
              <a:t>(), </a:t>
            </a:r>
            <a:r>
              <a:rPr lang="en-US" sz="2000" b="0" i="0" u="none" strike="noStrike">
                <a:solidFill>
                  <a:srgbClr val="CD3300"/>
                </a:solidFill>
                <a:latin typeface="Arial"/>
                <a:ea typeface="Arial"/>
                <a:cs typeface="Arial"/>
                <a:sym typeface="Arial"/>
              </a:rPr>
              <a:t>“,”</a:t>
            </a:r>
            <a:r>
              <a:rPr lang="en-US" sz="2000" b="0" i="0" u="none" strike="noStrike">
                <a:solidFill>
                  <a:srgbClr val="000000"/>
                </a:solidFill>
                <a:latin typeface="Arial"/>
                <a:ea typeface="Arial"/>
                <a:cs typeface="Arial"/>
                <a:sym typeface="Arial"/>
              </a:rPr>
              <a:t>));</a:t>
            </a:r>
            <a:endParaRPr sz="20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57"/>
          <p:cNvSpPr txBox="1"/>
          <p:nvPr/>
        </p:nvSpPr>
        <p:spPr>
          <a:xfrm>
            <a:off x="304800" y="289679"/>
            <a:ext cx="8305800" cy="569386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800" b="0" i="0" u="none" strike="noStrike">
                <a:solidFill>
                  <a:schemeClr val="dk1"/>
                </a:solidFill>
                <a:latin typeface="Arial"/>
                <a:ea typeface="Arial"/>
                <a:cs typeface="Arial"/>
                <a:sym typeface="Arial"/>
              </a:rPr>
              <a:t>Sometimes we want to </a:t>
            </a:r>
            <a:r>
              <a:rPr lang="en-US" sz="2800" b="1" i="0" u="none" strike="noStrike">
                <a:solidFill>
                  <a:schemeClr val="dk1"/>
                </a:solidFill>
                <a:latin typeface="Arial"/>
                <a:ea typeface="Arial"/>
                <a:cs typeface="Arial"/>
                <a:sym typeface="Arial"/>
              </a:rPr>
              <a:t>produce multiple output elements for each input element. </a:t>
            </a:r>
            <a:endParaRPr/>
          </a:p>
          <a:p>
            <a:pPr marL="0" marR="0" lvl="0" indent="0" algn="just" rtl="0">
              <a:spcBef>
                <a:spcPts val="0"/>
              </a:spcBef>
              <a:spcAft>
                <a:spcPts val="0"/>
              </a:spcAft>
              <a:buNone/>
            </a:pPr>
            <a:endParaRPr sz="2800">
              <a:solidFill>
                <a:schemeClr val="dk1"/>
              </a:solidFill>
              <a:latin typeface="Arial"/>
              <a:ea typeface="Arial"/>
              <a:cs typeface="Arial"/>
              <a:sym typeface="Arial"/>
            </a:endParaRPr>
          </a:p>
          <a:p>
            <a:pPr marL="0" marR="0" lvl="0" indent="0" algn="just" rtl="0">
              <a:spcBef>
                <a:spcPts val="0"/>
              </a:spcBef>
              <a:spcAft>
                <a:spcPts val="0"/>
              </a:spcAft>
              <a:buNone/>
            </a:pPr>
            <a:r>
              <a:rPr lang="en-US" sz="2800" b="1" i="0" u="none" strike="noStrike">
                <a:solidFill>
                  <a:schemeClr val="dk1"/>
                </a:solidFill>
                <a:latin typeface="Arial"/>
                <a:ea typeface="Arial"/>
                <a:cs typeface="Arial"/>
                <a:sym typeface="Arial"/>
              </a:rPr>
              <a:t>The operation to do this is called flatMap(). </a:t>
            </a:r>
            <a:r>
              <a:rPr lang="en-US" sz="2800" b="0" i="0" u="none" strike="noStrike">
                <a:solidFill>
                  <a:schemeClr val="dk1"/>
                </a:solidFill>
                <a:latin typeface="Arial"/>
                <a:ea typeface="Arial"/>
                <a:cs typeface="Arial"/>
                <a:sym typeface="Arial"/>
              </a:rPr>
              <a:t>As with map(), the </a:t>
            </a:r>
            <a:r>
              <a:rPr lang="en-US" sz="2800" b="1" i="0" u="none" strike="noStrike">
                <a:solidFill>
                  <a:schemeClr val="dk1"/>
                </a:solidFill>
                <a:latin typeface="Arial"/>
                <a:ea typeface="Arial"/>
                <a:cs typeface="Arial"/>
                <a:sym typeface="Arial"/>
              </a:rPr>
              <a:t>function we provide to flatMap() is called individually for each element in our input RDD</a:t>
            </a:r>
            <a:r>
              <a:rPr lang="en-US" sz="2800" b="0" i="0" u="none" strike="noStrike">
                <a:solidFill>
                  <a:schemeClr val="dk1"/>
                </a:solidFill>
                <a:latin typeface="Arial"/>
                <a:ea typeface="Arial"/>
                <a:cs typeface="Arial"/>
                <a:sym typeface="Arial"/>
              </a:rPr>
              <a:t>.</a:t>
            </a:r>
            <a:endParaRPr/>
          </a:p>
          <a:p>
            <a:pPr marL="0" marR="0" lvl="0" indent="0" algn="just" rtl="0">
              <a:spcBef>
                <a:spcPts val="0"/>
              </a:spcBef>
              <a:spcAft>
                <a:spcPts val="0"/>
              </a:spcAft>
              <a:buNone/>
            </a:pPr>
            <a:endParaRPr sz="2800">
              <a:solidFill>
                <a:schemeClr val="dk1"/>
              </a:solidFill>
              <a:latin typeface="Arial"/>
              <a:ea typeface="Arial"/>
              <a:cs typeface="Arial"/>
              <a:sym typeface="Arial"/>
            </a:endParaRPr>
          </a:p>
          <a:p>
            <a:pPr marL="0" marR="0" lvl="0" indent="0" algn="just" rtl="0">
              <a:spcBef>
                <a:spcPts val="0"/>
              </a:spcBef>
              <a:spcAft>
                <a:spcPts val="0"/>
              </a:spcAft>
              <a:buNone/>
            </a:pPr>
            <a:r>
              <a:rPr lang="en-US" sz="2800" b="0" i="0" u="none" strike="noStrike">
                <a:solidFill>
                  <a:schemeClr val="dk1"/>
                </a:solidFill>
                <a:latin typeface="Arial"/>
                <a:ea typeface="Arial"/>
                <a:cs typeface="Arial"/>
                <a:sym typeface="Arial"/>
              </a:rPr>
              <a:t> </a:t>
            </a:r>
            <a:r>
              <a:rPr lang="en-US" sz="2800" b="1" i="0" u="none" strike="noStrike">
                <a:solidFill>
                  <a:schemeClr val="dk1"/>
                </a:solidFill>
                <a:latin typeface="Arial"/>
                <a:ea typeface="Arial"/>
                <a:cs typeface="Arial"/>
                <a:sym typeface="Arial"/>
              </a:rPr>
              <a:t>Instead of returning a single element, we return an iterator with our return values</a:t>
            </a:r>
            <a:r>
              <a:rPr lang="en-US" sz="2800" b="0" i="0" u="none" strike="noStrike">
                <a:solidFill>
                  <a:schemeClr val="dk1"/>
                </a:solidFill>
                <a:latin typeface="Arial"/>
                <a:ea typeface="Arial"/>
                <a:cs typeface="Arial"/>
                <a:sym typeface="Arial"/>
              </a:rPr>
              <a:t>. </a:t>
            </a:r>
            <a:endParaRPr/>
          </a:p>
          <a:p>
            <a:pPr marL="0" marR="0" lvl="0" indent="0" algn="just" rtl="0">
              <a:spcBef>
                <a:spcPts val="0"/>
              </a:spcBef>
              <a:spcAft>
                <a:spcPts val="0"/>
              </a:spcAft>
              <a:buNone/>
            </a:pPr>
            <a:endParaRPr sz="2800">
              <a:solidFill>
                <a:schemeClr val="dk1"/>
              </a:solidFill>
              <a:latin typeface="Arial"/>
              <a:ea typeface="Arial"/>
              <a:cs typeface="Arial"/>
              <a:sym typeface="Arial"/>
            </a:endParaRPr>
          </a:p>
          <a:p>
            <a:pPr marL="0" marR="0" lvl="0" indent="0" algn="just" rtl="0">
              <a:spcBef>
                <a:spcPts val="0"/>
              </a:spcBef>
              <a:spcAft>
                <a:spcPts val="0"/>
              </a:spcAft>
              <a:buNone/>
            </a:pPr>
            <a:r>
              <a:rPr lang="en-US" sz="2800" b="1" i="0" u="none" strike="noStrike">
                <a:solidFill>
                  <a:schemeClr val="dk1"/>
                </a:solidFill>
                <a:latin typeface="Arial"/>
                <a:ea typeface="Arial"/>
                <a:cs typeface="Arial"/>
                <a:sym typeface="Arial"/>
              </a:rPr>
              <a:t>Rather than producing an RDD of iterators, we get back an RDD that consists of the elements from all of the iterators</a:t>
            </a:r>
            <a:endParaRPr sz="2800" b="1">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pic>
        <p:nvPicPr>
          <p:cNvPr id="331" name="Google Shape;331;p58"/>
          <p:cNvPicPr preferRelativeResize="0"/>
          <p:nvPr/>
        </p:nvPicPr>
        <p:blipFill rotWithShape="1">
          <a:blip r:embed="rId3">
            <a:alphaModFix/>
          </a:blip>
          <a:srcRect/>
          <a:stretch/>
        </p:blipFill>
        <p:spPr>
          <a:xfrm>
            <a:off x="914400" y="457200"/>
            <a:ext cx="7315200" cy="5638800"/>
          </a:xfrm>
          <a:prstGeom prst="rect">
            <a:avLst/>
          </a:prstGeom>
          <a:noFill/>
          <a:ln>
            <a:noFill/>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9"/>
          <p:cNvSpPr txBox="1"/>
          <p:nvPr/>
        </p:nvSpPr>
        <p:spPr>
          <a:xfrm>
            <a:off x="304800" y="685800"/>
            <a:ext cx="8001000" cy="618630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a:solidFill>
                  <a:srgbClr val="000000"/>
                </a:solidFill>
                <a:latin typeface="Arial"/>
                <a:ea typeface="Arial"/>
                <a:cs typeface="Arial"/>
                <a:sym typeface="Arial"/>
              </a:rPr>
              <a:t>Example 3-29. flatMap() in Python, splitting lines into words</a:t>
            </a:r>
            <a:endParaRPr/>
          </a:p>
          <a:p>
            <a:pPr marL="0" marR="0" lvl="0" indent="0" algn="l" rtl="0">
              <a:spcBef>
                <a:spcPts val="0"/>
              </a:spcBef>
              <a:spcAft>
                <a:spcPts val="0"/>
              </a:spcAft>
              <a:buNone/>
            </a:pPr>
            <a:r>
              <a:rPr lang="en-US" sz="2000" b="0" i="0" u="none" strike="noStrike">
                <a:solidFill>
                  <a:srgbClr val="000089"/>
                </a:solidFill>
                <a:latin typeface="Arial"/>
                <a:ea typeface="Arial"/>
                <a:cs typeface="Arial"/>
                <a:sym typeface="Arial"/>
              </a:rPr>
              <a:t>lines </a:t>
            </a:r>
            <a:r>
              <a:rPr lang="en-US" sz="2000" b="0" i="0" u="none" strike="noStrike">
                <a:solidFill>
                  <a:srgbClr val="000000"/>
                </a:solidFill>
                <a:latin typeface="Arial"/>
                <a:ea typeface="Arial"/>
                <a:cs typeface="Arial"/>
                <a:sym typeface="Arial"/>
              </a:rPr>
              <a:t>= </a:t>
            </a:r>
            <a:r>
              <a:rPr lang="en-US" sz="2000" b="0" i="0" u="none" strike="noStrike">
                <a:solidFill>
                  <a:srgbClr val="000089"/>
                </a:solidFill>
                <a:latin typeface="Arial"/>
                <a:ea typeface="Arial"/>
                <a:cs typeface="Arial"/>
                <a:sym typeface="Arial"/>
              </a:rPr>
              <a:t>sc</a:t>
            </a:r>
            <a:r>
              <a:rPr lang="en-US" sz="2000" b="0" i="0" u="none" strike="noStrike">
                <a:solidFill>
                  <a:srgbClr val="000000"/>
                </a:solidFill>
                <a:latin typeface="Arial"/>
                <a:ea typeface="Arial"/>
                <a:cs typeface="Arial"/>
                <a:sym typeface="Arial"/>
              </a:rPr>
              <a:t>.</a:t>
            </a:r>
            <a:r>
              <a:rPr lang="en-US" sz="2000" b="0" i="0" u="none" strike="noStrike">
                <a:solidFill>
                  <a:srgbClr val="000089"/>
                </a:solidFill>
                <a:latin typeface="Arial"/>
                <a:ea typeface="Arial"/>
                <a:cs typeface="Arial"/>
                <a:sym typeface="Arial"/>
              </a:rPr>
              <a:t>parallelize</a:t>
            </a:r>
            <a:r>
              <a:rPr lang="en-US" sz="2000" b="0" i="0" u="none" strike="noStrike">
                <a:solidFill>
                  <a:srgbClr val="000000"/>
                </a:solidFill>
                <a:latin typeface="Arial"/>
                <a:ea typeface="Arial"/>
                <a:cs typeface="Arial"/>
                <a:sym typeface="Arial"/>
              </a:rPr>
              <a:t>([</a:t>
            </a:r>
            <a:r>
              <a:rPr lang="en-US" sz="2000" b="0" i="0" u="none" strike="noStrike">
                <a:solidFill>
                  <a:srgbClr val="CD3300"/>
                </a:solidFill>
                <a:latin typeface="Arial"/>
                <a:ea typeface="Arial"/>
                <a:cs typeface="Arial"/>
                <a:sym typeface="Arial"/>
              </a:rPr>
              <a:t>“hello world”</a:t>
            </a:r>
            <a:r>
              <a:rPr lang="en-US" sz="2000" b="0" i="0" u="none" strike="noStrike">
                <a:solidFill>
                  <a:srgbClr val="000000"/>
                </a:solidFill>
                <a:latin typeface="Arial"/>
                <a:ea typeface="Arial"/>
                <a:cs typeface="Arial"/>
                <a:sym typeface="Arial"/>
              </a:rPr>
              <a:t>, </a:t>
            </a:r>
            <a:r>
              <a:rPr lang="en-US" sz="2000" b="0" i="0" u="none" strike="noStrike">
                <a:solidFill>
                  <a:srgbClr val="CD3300"/>
                </a:solidFill>
                <a:latin typeface="Arial"/>
                <a:ea typeface="Arial"/>
                <a:cs typeface="Arial"/>
                <a:sym typeface="Arial"/>
              </a:rPr>
              <a:t>“hi”</a:t>
            </a:r>
            <a:r>
              <a:rPr lang="en-US" sz="2000" b="0" i="0" u="none" strike="noStrike">
                <a:solidFill>
                  <a:srgbClr val="000000"/>
                </a:solidFill>
                <a:latin typeface="Arial"/>
                <a:ea typeface="Arial"/>
                <a:cs typeface="Arial"/>
                <a:sym typeface="Arial"/>
              </a:rPr>
              <a:t>])</a:t>
            </a:r>
            <a:endParaRPr/>
          </a:p>
          <a:p>
            <a:pPr marL="0" marR="0" lvl="0" indent="0" algn="l" rtl="0">
              <a:spcBef>
                <a:spcPts val="0"/>
              </a:spcBef>
              <a:spcAft>
                <a:spcPts val="0"/>
              </a:spcAft>
              <a:buNone/>
            </a:pPr>
            <a:r>
              <a:rPr lang="en-US" sz="2000" b="0" i="0" u="none" strike="noStrike">
                <a:solidFill>
                  <a:srgbClr val="000089"/>
                </a:solidFill>
                <a:latin typeface="Arial"/>
                <a:ea typeface="Arial"/>
                <a:cs typeface="Arial"/>
                <a:sym typeface="Arial"/>
              </a:rPr>
              <a:t>words </a:t>
            </a:r>
            <a:r>
              <a:rPr lang="en-US" sz="2000" b="0" i="0" u="none" strike="noStrike">
                <a:solidFill>
                  <a:srgbClr val="000000"/>
                </a:solidFill>
                <a:latin typeface="Arial"/>
                <a:ea typeface="Arial"/>
                <a:cs typeface="Arial"/>
                <a:sym typeface="Arial"/>
              </a:rPr>
              <a:t>= </a:t>
            </a:r>
            <a:r>
              <a:rPr lang="en-US" sz="2000" b="0" i="0" u="none" strike="noStrike">
                <a:solidFill>
                  <a:srgbClr val="000089"/>
                </a:solidFill>
                <a:latin typeface="Arial"/>
                <a:ea typeface="Arial"/>
                <a:cs typeface="Arial"/>
                <a:sym typeface="Arial"/>
              </a:rPr>
              <a:t>lines</a:t>
            </a:r>
            <a:r>
              <a:rPr lang="en-US" sz="2000" b="0" i="0" u="none" strike="noStrike">
                <a:solidFill>
                  <a:srgbClr val="000000"/>
                </a:solidFill>
                <a:latin typeface="Arial"/>
                <a:ea typeface="Arial"/>
                <a:cs typeface="Arial"/>
                <a:sym typeface="Arial"/>
              </a:rPr>
              <a:t>.</a:t>
            </a:r>
            <a:r>
              <a:rPr lang="en-US" sz="2000" b="0" i="0" u="none" strike="noStrike">
                <a:solidFill>
                  <a:srgbClr val="000089"/>
                </a:solidFill>
                <a:latin typeface="Arial"/>
                <a:ea typeface="Arial"/>
                <a:cs typeface="Arial"/>
                <a:sym typeface="Arial"/>
              </a:rPr>
              <a:t>flatMap</a:t>
            </a:r>
            <a:r>
              <a:rPr lang="en-US" sz="2000" b="0" i="0" u="none" strike="noStrike">
                <a:solidFill>
                  <a:srgbClr val="000000"/>
                </a:solidFill>
                <a:latin typeface="Arial"/>
                <a:ea typeface="Arial"/>
                <a:cs typeface="Arial"/>
                <a:sym typeface="Arial"/>
              </a:rPr>
              <a:t>(</a:t>
            </a:r>
            <a:r>
              <a:rPr lang="en-US" sz="2000" b="1" i="0" u="none" strike="noStrike">
                <a:solidFill>
                  <a:srgbClr val="00669A"/>
                </a:solidFill>
                <a:latin typeface="Arial"/>
                <a:ea typeface="Arial"/>
                <a:cs typeface="Arial"/>
                <a:sym typeface="Arial"/>
              </a:rPr>
              <a:t>lambda </a:t>
            </a:r>
            <a:r>
              <a:rPr lang="en-US" sz="2000" b="0" i="0" u="none" strike="noStrike">
                <a:solidFill>
                  <a:srgbClr val="000089"/>
                </a:solidFill>
                <a:latin typeface="Arial"/>
                <a:ea typeface="Arial"/>
                <a:cs typeface="Arial"/>
                <a:sym typeface="Arial"/>
              </a:rPr>
              <a:t>line</a:t>
            </a:r>
            <a:r>
              <a:rPr lang="en-US" sz="2000" b="0" i="0" u="none" strike="noStrike">
                <a:solidFill>
                  <a:srgbClr val="000000"/>
                </a:solidFill>
                <a:latin typeface="Arial"/>
                <a:ea typeface="Arial"/>
                <a:cs typeface="Arial"/>
                <a:sym typeface="Arial"/>
              </a:rPr>
              <a:t>: </a:t>
            </a:r>
            <a:r>
              <a:rPr lang="en-US" sz="2000" b="0" i="0" u="none" strike="noStrike">
                <a:solidFill>
                  <a:srgbClr val="000089"/>
                </a:solidFill>
                <a:latin typeface="Arial"/>
                <a:ea typeface="Arial"/>
                <a:cs typeface="Arial"/>
                <a:sym typeface="Arial"/>
              </a:rPr>
              <a:t>line</a:t>
            </a:r>
            <a:r>
              <a:rPr lang="en-US" sz="2000" b="0" i="0" u="none" strike="noStrike">
                <a:solidFill>
                  <a:srgbClr val="000000"/>
                </a:solidFill>
                <a:latin typeface="Arial"/>
                <a:ea typeface="Arial"/>
                <a:cs typeface="Arial"/>
                <a:sym typeface="Arial"/>
              </a:rPr>
              <a:t>.</a:t>
            </a:r>
            <a:r>
              <a:rPr lang="en-US" sz="2000" b="0" i="0" u="none" strike="noStrike">
                <a:solidFill>
                  <a:srgbClr val="000089"/>
                </a:solidFill>
                <a:latin typeface="Arial"/>
                <a:ea typeface="Arial"/>
                <a:cs typeface="Arial"/>
                <a:sym typeface="Arial"/>
              </a:rPr>
              <a:t>split</a:t>
            </a:r>
            <a:r>
              <a:rPr lang="en-US" sz="2000" b="0" i="0" u="none" strike="noStrike">
                <a:solidFill>
                  <a:srgbClr val="000000"/>
                </a:solidFill>
                <a:latin typeface="Arial"/>
                <a:ea typeface="Arial"/>
                <a:cs typeface="Arial"/>
                <a:sym typeface="Arial"/>
              </a:rPr>
              <a:t>(</a:t>
            </a:r>
            <a:r>
              <a:rPr lang="en-US" sz="2000" b="0" i="0" u="none" strike="noStrike">
                <a:solidFill>
                  <a:srgbClr val="CD3300"/>
                </a:solidFill>
                <a:latin typeface="Arial"/>
                <a:ea typeface="Arial"/>
                <a:cs typeface="Arial"/>
                <a:sym typeface="Arial"/>
              </a:rPr>
              <a:t>” “</a:t>
            </a:r>
            <a:r>
              <a:rPr lang="en-US" sz="2000" b="0" i="0" u="none" strike="noStrike">
                <a:solidFill>
                  <a:srgbClr val="000000"/>
                </a:solidFill>
                <a:latin typeface="Arial"/>
                <a:ea typeface="Arial"/>
                <a:cs typeface="Arial"/>
                <a:sym typeface="Arial"/>
              </a:rPr>
              <a:t>))</a:t>
            </a:r>
            <a:endParaRPr/>
          </a:p>
          <a:p>
            <a:pPr marL="0" marR="0" lvl="0" indent="0" algn="l" rtl="0">
              <a:spcBef>
                <a:spcPts val="0"/>
              </a:spcBef>
              <a:spcAft>
                <a:spcPts val="0"/>
              </a:spcAft>
              <a:buNone/>
            </a:pPr>
            <a:r>
              <a:rPr lang="en-US" sz="2000" b="0" i="0" u="none" strike="noStrike">
                <a:solidFill>
                  <a:srgbClr val="000089"/>
                </a:solidFill>
                <a:latin typeface="Arial"/>
                <a:ea typeface="Arial"/>
                <a:cs typeface="Arial"/>
                <a:sym typeface="Arial"/>
              </a:rPr>
              <a:t>words</a:t>
            </a:r>
            <a:r>
              <a:rPr lang="en-US" sz="2000" b="0" i="0" u="none" strike="noStrike">
                <a:solidFill>
                  <a:srgbClr val="000000"/>
                </a:solidFill>
                <a:latin typeface="Arial"/>
                <a:ea typeface="Arial"/>
                <a:cs typeface="Arial"/>
                <a:sym typeface="Arial"/>
              </a:rPr>
              <a:t>.</a:t>
            </a:r>
            <a:r>
              <a:rPr lang="en-US" sz="2000" b="0" i="0" u="none" strike="noStrike">
                <a:solidFill>
                  <a:srgbClr val="000089"/>
                </a:solidFill>
                <a:latin typeface="Arial"/>
                <a:ea typeface="Arial"/>
                <a:cs typeface="Arial"/>
                <a:sym typeface="Arial"/>
              </a:rPr>
              <a:t>first</a:t>
            </a:r>
            <a:r>
              <a:rPr lang="en-US" sz="2000" b="0" i="0" u="none" strike="noStrike">
                <a:solidFill>
                  <a:srgbClr val="000000"/>
                </a:solidFill>
                <a:latin typeface="Arial"/>
                <a:ea typeface="Arial"/>
                <a:cs typeface="Arial"/>
                <a:sym typeface="Arial"/>
              </a:rPr>
              <a:t>() </a:t>
            </a:r>
            <a:r>
              <a:rPr lang="en-US" sz="2000" b="0" i="1" u="none" strike="noStrike">
                <a:solidFill>
                  <a:srgbClr val="009AFF"/>
                </a:solidFill>
                <a:latin typeface="Oi"/>
                <a:ea typeface="Oi"/>
                <a:cs typeface="Oi"/>
                <a:sym typeface="Oi"/>
              </a:rPr>
              <a:t># returns “hello”</a:t>
            </a:r>
            <a:endParaRPr/>
          </a:p>
          <a:p>
            <a:pPr marL="0" marR="0" lvl="0" indent="0" algn="l" rtl="0">
              <a:spcBef>
                <a:spcPts val="0"/>
              </a:spcBef>
              <a:spcAft>
                <a:spcPts val="0"/>
              </a:spcAft>
              <a:buNone/>
            </a:pPr>
            <a:endParaRPr sz="2000" b="0" i="1" u="none" strike="noStrike">
              <a:solidFill>
                <a:srgbClr val="009AFF"/>
              </a:solidFill>
              <a:latin typeface="Oi"/>
              <a:ea typeface="Oi"/>
              <a:cs typeface="Oi"/>
              <a:sym typeface="Oi"/>
            </a:endParaRPr>
          </a:p>
          <a:p>
            <a:pPr marL="0" marR="0" lvl="0" indent="0" algn="l" rtl="0">
              <a:spcBef>
                <a:spcPts val="0"/>
              </a:spcBef>
              <a:spcAft>
                <a:spcPts val="0"/>
              </a:spcAft>
              <a:buNone/>
            </a:pPr>
            <a:r>
              <a:rPr lang="en-US" sz="2000" b="1" i="0" u="none" strike="noStrike">
                <a:solidFill>
                  <a:srgbClr val="000000"/>
                </a:solidFill>
                <a:latin typeface="Arial"/>
                <a:ea typeface="Arial"/>
                <a:cs typeface="Arial"/>
                <a:sym typeface="Arial"/>
              </a:rPr>
              <a:t>Example 3-30. flatMap() in Scala, splitting lines into multiple words</a:t>
            </a:r>
            <a:endParaRPr/>
          </a:p>
          <a:p>
            <a:pPr marL="0" marR="0" lvl="0" indent="0" algn="l" rtl="0">
              <a:spcBef>
                <a:spcPts val="0"/>
              </a:spcBef>
              <a:spcAft>
                <a:spcPts val="0"/>
              </a:spcAft>
              <a:buNone/>
            </a:pPr>
            <a:r>
              <a:rPr lang="en-US" sz="2000" b="1" i="0" u="none" strike="noStrike">
                <a:solidFill>
                  <a:srgbClr val="00669A"/>
                </a:solidFill>
                <a:latin typeface="Arial"/>
                <a:ea typeface="Arial"/>
                <a:cs typeface="Arial"/>
                <a:sym typeface="Arial"/>
              </a:rPr>
              <a:t>val </a:t>
            </a:r>
            <a:r>
              <a:rPr lang="en-US" sz="2000" b="0" i="0" u="none" strike="noStrike">
                <a:solidFill>
                  <a:srgbClr val="000089"/>
                </a:solidFill>
                <a:latin typeface="Arial"/>
                <a:ea typeface="Arial"/>
                <a:cs typeface="Arial"/>
                <a:sym typeface="Arial"/>
              </a:rPr>
              <a:t>lines </a:t>
            </a:r>
            <a:r>
              <a:rPr lang="en-US" sz="2000" b="1" i="0" u="none" strike="noStrike">
                <a:solidFill>
                  <a:srgbClr val="00669A"/>
                </a:solidFill>
                <a:latin typeface="Arial"/>
                <a:ea typeface="Arial"/>
                <a:cs typeface="Arial"/>
                <a:sym typeface="Arial"/>
              </a:rPr>
              <a:t>= </a:t>
            </a:r>
            <a:r>
              <a:rPr lang="en-US" sz="2000" b="0" i="0" u="none" strike="noStrike">
                <a:solidFill>
                  <a:srgbClr val="000089"/>
                </a:solidFill>
                <a:latin typeface="Arial"/>
                <a:ea typeface="Arial"/>
                <a:cs typeface="Arial"/>
                <a:sym typeface="Arial"/>
              </a:rPr>
              <a:t>sc</a:t>
            </a:r>
            <a:r>
              <a:rPr lang="en-US" sz="2000" b="0" i="0" u="none" strike="noStrike">
                <a:solidFill>
                  <a:srgbClr val="000000"/>
                </a:solidFill>
                <a:latin typeface="Arial"/>
                <a:ea typeface="Arial"/>
                <a:cs typeface="Arial"/>
                <a:sym typeface="Arial"/>
              </a:rPr>
              <a:t>.</a:t>
            </a:r>
            <a:r>
              <a:rPr lang="en-US" sz="2000" b="0" i="0" u="none" strike="noStrike">
                <a:solidFill>
                  <a:srgbClr val="000089"/>
                </a:solidFill>
                <a:latin typeface="Arial"/>
                <a:ea typeface="Arial"/>
                <a:cs typeface="Arial"/>
                <a:sym typeface="Arial"/>
              </a:rPr>
              <a:t>parallelize</a:t>
            </a:r>
            <a:r>
              <a:rPr lang="en-US" sz="2000" b="0" i="0" u="none" strike="noStrike">
                <a:solidFill>
                  <a:srgbClr val="000000"/>
                </a:solidFill>
                <a:latin typeface="Arial"/>
                <a:ea typeface="Arial"/>
                <a:cs typeface="Arial"/>
                <a:sym typeface="Arial"/>
              </a:rPr>
              <a:t>(</a:t>
            </a:r>
            <a:r>
              <a:rPr lang="en-US" sz="2000" b="1" i="0" u="none" strike="noStrike">
                <a:solidFill>
                  <a:srgbClr val="00AB89"/>
                </a:solidFill>
                <a:latin typeface="Arial"/>
                <a:ea typeface="Arial"/>
                <a:cs typeface="Arial"/>
                <a:sym typeface="Arial"/>
              </a:rPr>
              <a:t>List</a:t>
            </a:r>
            <a:r>
              <a:rPr lang="en-US" sz="2000" b="0" i="0" u="none" strike="noStrike">
                <a:solidFill>
                  <a:srgbClr val="000000"/>
                </a:solidFill>
                <a:latin typeface="Arial"/>
                <a:ea typeface="Arial"/>
                <a:cs typeface="Arial"/>
                <a:sym typeface="Arial"/>
              </a:rPr>
              <a:t>(</a:t>
            </a:r>
            <a:r>
              <a:rPr lang="en-US" sz="2000" b="0" i="0" u="none" strike="noStrike">
                <a:solidFill>
                  <a:srgbClr val="CD3300"/>
                </a:solidFill>
                <a:latin typeface="Arial"/>
                <a:ea typeface="Arial"/>
                <a:cs typeface="Arial"/>
                <a:sym typeface="Arial"/>
              </a:rPr>
              <a:t>“hello world”</a:t>
            </a:r>
            <a:r>
              <a:rPr lang="en-US" sz="2000" b="0" i="0" u="none" strike="noStrike">
                <a:solidFill>
                  <a:srgbClr val="000000"/>
                </a:solidFill>
                <a:latin typeface="Arial"/>
                <a:ea typeface="Arial"/>
                <a:cs typeface="Arial"/>
                <a:sym typeface="Arial"/>
              </a:rPr>
              <a:t>, </a:t>
            </a:r>
            <a:r>
              <a:rPr lang="en-US" sz="2000" b="0" i="0" u="none" strike="noStrike">
                <a:solidFill>
                  <a:srgbClr val="CD3300"/>
                </a:solidFill>
                <a:latin typeface="Arial"/>
                <a:ea typeface="Arial"/>
                <a:cs typeface="Arial"/>
                <a:sym typeface="Arial"/>
              </a:rPr>
              <a:t>“hi”</a:t>
            </a:r>
            <a:r>
              <a:rPr lang="en-US" sz="2000" b="0" i="0" u="none" strike="noStrike">
                <a:solidFill>
                  <a:srgbClr val="000000"/>
                </a:solidFill>
                <a:latin typeface="Arial"/>
                <a:ea typeface="Arial"/>
                <a:cs typeface="Arial"/>
                <a:sym typeface="Arial"/>
              </a:rPr>
              <a:t>))</a:t>
            </a:r>
            <a:endParaRPr/>
          </a:p>
          <a:p>
            <a:pPr marL="0" marR="0" lvl="0" indent="0" algn="l" rtl="0">
              <a:spcBef>
                <a:spcPts val="0"/>
              </a:spcBef>
              <a:spcAft>
                <a:spcPts val="0"/>
              </a:spcAft>
              <a:buNone/>
            </a:pPr>
            <a:r>
              <a:rPr lang="en-US" sz="2000" b="1" i="0" u="none" strike="noStrike">
                <a:solidFill>
                  <a:srgbClr val="00669A"/>
                </a:solidFill>
                <a:latin typeface="Arial"/>
                <a:ea typeface="Arial"/>
                <a:cs typeface="Arial"/>
                <a:sym typeface="Arial"/>
              </a:rPr>
              <a:t>val </a:t>
            </a:r>
            <a:r>
              <a:rPr lang="en-US" sz="2000" b="0" i="0" u="none" strike="noStrike">
                <a:solidFill>
                  <a:srgbClr val="000089"/>
                </a:solidFill>
                <a:latin typeface="Arial"/>
                <a:ea typeface="Arial"/>
                <a:cs typeface="Arial"/>
                <a:sym typeface="Arial"/>
              </a:rPr>
              <a:t>words </a:t>
            </a:r>
            <a:r>
              <a:rPr lang="en-US" sz="2000" b="1" i="0" u="none" strike="noStrike">
                <a:solidFill>
                  <a:srgbClr val="00669A"/>
                </a:solidFill>
                <a:latin typeface="Arial"/>
                <a:ea typeface="Arial"/>
                <a:cs typeface="Arial"/>
                <a:sym typeface="Arial"/>
              </a:rPr>
              <a:t>= </a:t>
            </a:r>
            <a:r>
              <a:rPr lang="en-US" sz="2000" b="0" i="0" u="none" strike="noStrike">
                <a:solidFill>
                  <a:srgbClr val="000089"/>
                </a:solidFill>
                <a:latin typeface="Arial"/>
                <a:ea typeface="Arial"/>
                <a:cs typeface="Arial"/>
                <a:sym typeface="Arial"/>
              </a:rPr>
              <a:t>lines</a:t>
            </a:r>
            <a:r>
              <a:rPr lang="en-US" sz="2000" b="0" i="0" u="none" strike="noStrike">
                <a:solidFill>
                  <a:srgbClr val="000000"/>
                </a:solidFill>
                <a:latin typeface="Arial"/>
                <a:ea typeface="Arial"/>
                <a:cs typeface="Arial"/>
                <a:sym typeface="Arial"/>
              </a:rPr>
              <a:t>.</a:t>
            </a:r>
            <a:r>
              <a:rPr lang="en-US" sz="2000" b="0" i="0" u="none" strike="noStrike">
                <a:solidFill>
                  <a:srgbClr val="000089"/>
                </a:solidFill>
                <a:latin typeface="Arial"/>
                <a:ea typeface="Arial"/>
                <a:cs typeface="Arial"/>
                <a:sym typeface="Arial"/>
              </a:rPr>
              <a:t>flatMap</a:t>
            </a:r>
            <a:r>
              <a:rPr lang="en-US" sz="2000" b="0" i="0" u="none" strike="noStrike">
                <a:solidFill>
                  <a:srgbClr val="000000"/>
                </a:solidFill>
                <a:latin typeface="Arial"/>
                <a:ea typeface="Arial"/>
                <a:cs typeface="Arial"/>
                <a:sym typeface="Arial"/>
              </a:rPr>
              <a:t>(</a:t>
            </a:r>
            <a:r>
              <a:rPr lang="en-US" sz="2000" b="0" i="0" u="none" strike="noStrike">
                <a:solidFill>
                  <a:srgbClr val="000089"/>
                </a:solidFill>
                <a:latin typeface="Arial"/>
                <a:ea typeface="Arial"/>
                <a:cs typeface="Arial"/>
                <a:sym typeface="Arial"/>
              </a:rPr>
              <a:t>line </a:t>
            </a:r>
            <a:r>
              <a:rPr lang="en-US" sz="2000" b="1" i="0" u="none" strike="noStrike">
                <a:solidFill>
                  <a:srgbClr val="00669A"/>
                </a:solidFill>
                <a:latin typeface="Arial"/>
                <a:ea typeface="Arial"/>
                <a:cs typeface="Arial"/>
                <a:sym typeface="Arial"/>
              </a:rPr>
              <a:t>=&gt; </a:t>
            </a:r>
            <a:r>
              <a:rPr lang="en-US" sz="2000" b="0" i="0" u="none" strike="noStrike">
                <a:solidFill>
                  <a:srgbClr val="000089"/>
                </a:solidFill>
                <a:latin typeface="Arial"/>
                <a:ea typeface="Arial"/>
                <a:cs typeface="Arial"/>
                <a:sym typeface="Arial"/>
              </a:rPr>
              <a:t>line</a:t>
            </a:r>
            <a:r>
              <a:rPr lang="en-US" sz="2000" b="0" i="0" u="none" strike="noStrike">
                <a:solidFill>
                  <a:srgbClr val="000000"/>
                </a:solidFill>
                <a:latin typeface="Arial"/>
                <a:ea typeface="Arial"/>
                <a:cs typeface="Arial"/>
                <a:sym typeface="Arial"/>
              </a:rPr>
              <a:t>.</a:t>
            </a:r>
            <a:r>
              <a:rPr lang="en-US" sz="2000" b="0" i="0" u="none" strike="noStrike">
                <a:solidFill>
                  <a:srgbClr val="000089"/>
                </a:solidFill>
                <a:latin typeface="Arial"/>
                <a:ea typeface="Arial"/>
                <a:cs typeface="Arial"/>
                <a:sym typeface="Arial"/>
              </a:rPr>
              <a:t>split</a:t>
            </a:r>
            <a:r>
              <a:rPr lang="en-US" sz="2000" b="0" i="0" u="none" strike="noStrike">
                <a:solidFill>
                  <a:srgbClr val="000000"/>
                </a:solidFill>
                <a:latin typeface="Arial"/>
                <a:ea typeface="Arial"/>
                <a:cs typeface="Arial"/>
                <a:sym typeface="Arial"/>
              </a:rPr>
              <a:t>(</a:t>
            </a:r>
            <a:r>
              <a:rPr lang="en-US" sz="2000" b="0" i="0" u="none" strike="noStrike">
                <a:solidFill>
                  <a:srgbClr val="CD3300"/>
                </a:solidFill>
                <a:latin typeface="Arial"/>
                <a:ea typeface="Arial"/>
                <a:cs typeface="Arial"/>
                <a:sym typeface="Arial"/>
              </a:rPr>
              <a:t>” “</a:t>
            </a:r>
            <a:r>
              <a:rPr lang="en-US" sz="2000" b="0" i="0" u="none" strike="noStrike">
                <a:solidFill>
                  <a:srgbClr val="000000"/>
                </a:solidFill>
                <a:latin typeface="Arial"/>
                <a:ea typeface="Arial"/>
                <a:cs typeface="Arial"/>
                <a:sym typeface="Arial"/>
              </a:rPr>
              <a:t>))</a:t>
            </a:r>
            <a:endParaRPr/>
          </a:p>
          <a:p>
            <a:pPr marL="0" marR="0" lvl="0" indent="0" algn="l" rtl="0">
              <a:spcBef>
                <a:spcPts val="0"/>
              </a:spcBef>
              <a:spcAft>
                <a:spcPts val="0"/>
              </a:spcAft>
              <a:buNone/>
            </a:pPr>
            <a:r>
              <a:rPr lang="en-US" sz="2000" b="0" i="0" u="none" strike="noStrike">
                <a:solidFill>
                  <a:srgbClr val="000089"/>
                </a:solidFill>
                <a:latin typeface="Arial"/>
                <a:ea typeface="Arial"/>
                <a:cs typeface="Arial"/>
                <a:sym typeface="Arial"/>
              </a:rPr>
              <a:t>words</a:t>
            </a:r>
            <a:r>
              <a:rPr lang="en-US" sz="2000" b="0" i="0" u="none" strike="noStrike">
                <a:solidFill>
                  <a:srgbClr val="000000"/>
                </a:solidFill>
                <a:latin typeface="Arial"/>
                <a:ea typeface="Arial"/>
                <a:cs typeface="Arial"/>
                <a:sym typeface="Arial"/>
              </a:rPr>
              <a:t>.</a:t>
            </a:r>
            <a:r>
              <a:rPr lang="en-US" sz="2000" b="0" i="0" u="none" strike="noStrike">
                <a:solidFill>
                  <a:srgbClr val="000089"/>
                </a:solidFill>
                <a:latin typeface="Arial"/>
                <a:ea typeface="Arial"/>
                <a:cs typeface="Arial"/>
                <a:sym typeface="Arial"/>
              </a:rPr>
              <a:t>first</a:t>
            </a:r>
            <a:r>
              <a:rPr lang="en-US" sz="2000" b="0" i="0" u="none" strike="noStrike">
                <a:solidFill>
                  <a:srgbClr val="000000"/>
                </a:solidFill>
                <a:latin typeface="Arial"/>
                <a:ea typeface="Arial"/>
                <a:cs typeface="Arial"/>
                <a:sym typeface="Arial"/>
              </a:rPr>
              <a:t>() </a:t>
            </a:r>
            <a:r>
              <a:rPr lang="en-US" sz="2000" b="0" i="1" u="none" strike="noStrike">
                <a:solidFill>
                  <a:srgbClr val="35586C"/>
                </a:solidFill>
                <a:latin typeface="Oi"/>
                <a:ea typeface="Oi"/>
                <a:cs typeface="Oi"/>
                <a:sym typeface="Oi"/>
              </a:rPr>
              <a:t>// returns “hello</a:t>
            </a:r>
            <a:r>
              <a:rPr lang="en-US" sz="1800" b="0" i="1" u="none" strike="noStrike">
                <a:solidFill>
                  <a:srgbClr val="35586C"/>
                </a:solidFill>
                <a:latin typeface="Oi"/>
                <a:ea typeface="Oi"/>
                <a:cs typeface="Oi"/>
                <a:sym typeface="Oi"/>
              </a:rPr>
              <a:t>”</a:t>
            </a:r>
            <a:endParaRPr/>
          </a:p>
          <a:p>
            <a:pPr marL="0" marR="0" lvl="0" indent="0" algn="l" rtl="0">
              <a:spcBef>
                <a:spcPts val="0"/>
              </a:spcBef>
              <a:spcAft>
                <a:spcPts val="0"/>
              </a:spcAft>
              <a:buNone/>
            </a:pPr>
            <a:endParaRPr sz="1800" i="1">
              <a:solidFill>
                <a:srgbClr val="35586C"/>
              </a:solidFill>
              <a:latin typeface="Oi"/>
              <a:ea typeface="Oi"/>
              <a:cs typeface="Oi"/>
              <a:sym typeface="Oi"/>
            </a:endParaRPr>
          </a:p>
          <a:p>
            <a:pPr marL="0" marR="0" lvl="0" indent="0" algn="l" rtl="0">
              <a:spcBef>
                <a:spcPts val="0"/>
              </a:spcBef>
              <a:spcAft>
                <a:spcPts val="0"/>
              </a:spcAft>
              <a:buNone/>
            </a:pPr>
            <a:endParaRPr sz="1800" b="0" i="1" u="none" strike="noStrike">
              <a:solidFill>
                <a:srgbClr val="35586C"/>
              </a:solidFill>
              <a:latin typeface="Oi"/>
              <a:ea typeface="Oi"/>
              <a:cs typeface="Oi"/>
              <a:sym typeface="Oi"/>
            </a:endParaRPr>
          </a:p>
          <a:p>
            <a:pPr marL="0" marR="0" lvl="0" indent="0" algn="l" rtl="0">
              <a:spcBef>
                <a:spcPts val="0"/>
              </a:spcBef>
              <a:spcAft>
                <a:spcPts val="0"/>
              </a:spcAft>
              <a:buNone/>
            </a:pPr>
            <a:r>
              <a:rPr lang="en-US" sz="2000" b="1" i="0" u="none" strike="noStrike">
                <a:solidFill>
                  <a:srgbClr val="000000"/>
                </a:solidFill>
                <a:latin typeface="Arial"/>
                <a:ea typeface="Arial"/>
                <a:cs typeface="Arial"/>
                <a:sym typeface="Arial"/>
              </a:rPr>
              <a:t>Example 3-31. flatMap() in Java, splitting lines into multiple words</a:t>
            </a:r>
            <a:endParaRPr/>
          </a:p>
          <a:p>
            <a:pPr marL="0" marR="0" lvl="0" indent="0" algn="l" rtl="0">
              <a:spcBef>
                <a:spcPts val="0"/>
              </a:spcBef>
              <a:spcAft>
                <a:spcPts val="0"/>
              </a:spcAft>
              <a:buNone/>
            </a:pPr>
            <a:r>
              <a:rPr lang="en-US" sz="2000" b="0" i="0" u="none" strike="noStrike">
                <a:solidFill>
                  <a:srgbClr val="000089"/>
                </a:solidFill>
                <a:latin typeface="Arial"/>
                <a:ea typeface="Arial"/>
                <a:cs typeface="Arial"/>
                <a:sym typeface="Arial"/>
              </a:rPr>
              <a:t>JavaRDD</a:t>
            </a:r>
            <a:r>
              <a:rPr lang="en-US" sz="2000" b="0" i="0" u="none" strike="noStrike">
                <a:solidFill>
                  <a:srgbClr val="000000"/>
                </a:solidFill>
                <a:latin typeface="Arial"/>
                <a:ea typeface="Arial"/>
                <a:cs typeface="Arial"/>
                <a:sym typeface="Arial"/>
              </a:rPr>
              <a:t>&lt;</a:t>
            </a:r>
            <a:r>
              <a:rPr lang="en-US" sz="2000" b="0" i="0" u="none" strike="noStrike">
                <a:solidFill>
                  <a:srgbClr val="000089"/>
                </a:solidFill>
                <a:latin typeface="Arial"/>
                <a:ea typeface="Arial"/>
                <a:cs typeface="Arial"/>
                <a:sym typeface="Arial"/>
              </a:rPr>
              <a:t>String</a:t>
            </a:r>
            <a:r>
              <a:rPr lang="en-US" sz="2000" b="0" i="0" u="none" strike="noStrike">
                <a:solidFill>
                  <a:srgbClr val="000000"/>
                </a:solidFill>
                <a:latin typeface="Arial"/>
                <a:ea typeface="Arial"/>
                <a:cs typeface="Arial"/>
                <a:sym typeface="Arial"/>
              </a:rPr>
              <a:t>&gt; </a:t>
            </a:r>
            <a:r>
              <a:rPr lang="en-US" sz="2000" b="0" i="0" u="none" strike="noStrike">
                <a:solidFill>
                  <a:srgbClr val="000089"/>
                </a:solidFill>
                <a:latin typeface="Arial"/>
                <a:ea typeface="Arial"/>
                <a:cs typeface="Arial"/>
                <a:sym typeface="Arial"/>
              </a:rPr>
              <a:t>lines </a:t>
            </a:r>
            <a:r>
              <a:rPr lang="en-US" sz="2000" b="0" i="0" u="none" strike="noStrike">
                <a:solidFill>
                  <a:srgbClr val="000000"/>
                </a:solidFill>
                <a:latin typeface="Arial"/>
                <a:ea typeface="Arial"/>
                <a:cs typeface="Arial"/>
                <a:sym typeface="Arial"/>
              </a:rPr>
              <a:t>= </a:t>
            </a:r>
            <a:r>
              <a:rPr lang="en-US" sz="2000" b="0" i="0" u="none" strike="noStrike">
                <a:solidFill>
                  <a:srgbClr val="000089"/>
                </a:solidFill>
                <a:latin typeface="Arial"/>
                <a:ea typeface="Arial"/>
                <a:cs typeface="Arial"/>
                <a:sym typeface="Arial"/>
              </a:rPr>
              <a:t>sc</a:t>
            </a:r>
            <a:r>
              <a:rPr lang="en-US" sz="2000" b="0" i="0" u="none" strike="noStrike">
                <a:solidFill>
                  <a:srgbClr val="000000"/>
                </a:solidFill>
                <a:latin typeface="Arial"/>
                <a:ea typeface="Arial"/>
                <a:cs typeface="Arial"/>
                <a:sym typeface="Arial"/>
              </a:rPr>
              <a:t>.</a:t>
            </a:r>
            <a:r>
              <a:rPr lang="en-US" sz="2000" b="0" i="0" u="none" strike="noStrike">
                <a:solidFill>
                  <a:srgbClr val="33009A"/>
                </a:solidFill>
                <a:latin typeface="Arial"/>
                <a:ea typeface="Arial"/>
                <a:cs typeface="Arial"/>
                <a:sym typeface="Arial"/>
              </a:rPr>
              <a:t>parallelize</a:t>
            </a:r>
            <a:r>
              <a:rPr lang="en-US" sz="2000" b="0" i="0" u="none" strike="noStrike">
                <a:solidFill>
                  <a:srgbClr val="000000"/>
                </a:solidFill>
                <a:latin typeface="Arial"/>
                <a:ea typeface="Arial"/>
                <a:cs typeface="Arial"/>
                <a:sym typeface="Arial"/>
              </a:rPr>
              <a:t>(</a:t>
            </a:r>
            <a:r>
              <a:rPr lang="en-US" sz="2000" b="0" i="0" u="none" strike="noStrike">
                <a:solidFill>
                  <a:srgbClr val="000089"/>
                </a:solidFill>
                <a:latin typeface="Arial"/>
                <a:ea typeface="Arial"/>
                <a:cs typeface="Arial"/>
                <a:sym typeface="Arial"/>
              </a:rPr>
              <a:t>Arrays</a:t>
            </a:r>
            <a:r>
              <a:rPr lang="en-US" sz="2000" b="0" i="0" u="none" strike="noStrike">
                <a:solidFill>
                  <a:srgbClr val="000000"/>
                </a:solidFill>
                <a:latin typeface="Arial"/>
                <a:ea typeface="Arial"/>
                <a:cs typeface="Arial"/>
                <a:sym typeface="Arial"/>
              </a:rPr>
              <a:t>.</a:t>
            </a:r>
            <a:r>
              <a:rPr lang="en-US" sz="2000" b="0" i="0" u="none" strike="noStrike">
                <a:solidFill>
                  <a:srgbClr val="33009A"/>
                </a:solidFill>
                <a:latin typeface="Arial"/>
                <a:ea typeface="Arial"/>
                <a:cs typeface="Arial"/>
                <a:sym typeface="Arial"/>
              </a:rPr>
              <a:t>asList</a:t>
            </a:r>
            <a:r>
              <a:rPr lang="en-US" sz="2000" b="0" i="0" u="none" strike="noStrike">
                <a:solidFill>
                  <a:srgbClr val="000000"/>
                </a:solidFill>
                <a:latin typeface="Arial"/>
                <a:ea typeface="Arial"/>
                <a:cs typeface="Arial"/>
                <a:sym typeface="Arial"/>
              </a:rPr>
              <a:t>(</a:t>
            </a:r>
            <a:r>
              <a:rPr lang="en-US" sz="2000" b="0" i="0" u="none" strike="noStrike">
                <a:solidFill>
                  <a:srgbClr val="CD3300"/>
                </a:solidFill>
                <a:latin typeface="Arial"/>
                <a:ea typeface="Arial"/>
                <a:cs typeface="Arial"/>
                <a:sym typeface="Arial"/>
              </a:rPr>
              <a:t>“hello world”</a:t>
            </a:r>
            <a:r>
              <a:rPr lang="en-US" sz="2000" b="0" i="0" u="none" strike="noStrike">
                <a:solidFill>
                  <a:srgbClr val="000000"/>
                </a:solidFill>
                <a:latin typeface="Arial"/>
                <a:ea typeface="Arial"/>
                <a:cs typeface="Arial"/>
                <a:sym typeface="Arial"/>
              </a:rPr>
              <a:t>, </a:t>
            </a:r>
            <a:r>
              <a:rPr lang="en-US" sz="2000" b="0" i="0" u="none" strike="noStrike">
                <a:solidFill>
                  <a:srgbClr val="CD3300"/>
                </a:solidFill>
                <a:latin typeface="Arial"/>
                <a:ea typeface="Arial"/>
                <a:cs typeface="Arial"/>
                <a:sym typeface="Arial"/>
              </a:rPr>
              <a:t>“hi”</a:t>
            </a:r>
            <a:r>
              <a:rPr lang="en-US" sz="2000" b="0" i="0" u="none" strike="noStrike">
                <a:solidFill>
                  <a:srgbClr val="000000"/>
                </a:solidFill>
                <a:latin typeface="Arial"/>
                <a:ea typeface="Arial"/>
                <a:cs typeface="Arial"/>
                <a:sym typeface="Arial"/>
              </a:rPr>
              <a:t>));</a:t>
            </a:r>
            <a:endParaRPr/>
          </a:p>
          <a:p>
            <a:pPr marL="0" marR="0" lvl="0" indent="0" algn="l" rtl="0">
              <a:spcBef>
                <a:spcPts val="0"/>
              </a:spcBef>
              <a:spcAft>
                <a:spcPts val="0"/>
              </a:spcAft>
              <a:buNone/>
            </a:pPr>
            <a:r>
              <a:rPr lang="en-US" sz="2000" b="0" i="0" u="none" strike="noStrike">
                <a:solidFill>
                  <a:srgbClr val="000089"/>
                </a:solidFill>
                <a:latin typeface="Arial"/>
                <a:ea typeface="Arial"/>
                <a:cs typeface="Arial"/>
                <a:sym typeface="Arial"/>
              </a:rPr>
              <a:t>JavaRDD</a:t>
            </a:r>
            <a:r>
              <a:rPr lang="en-US" sz="2000" b="0" i="0" u="none" strike="noStrike">
                <a:solidFill>
                  <a:srgbClr val="000000"/>
                </a:solidFill>
                <a:latin typeface="Arial"/>
                <a:ea typeface="Arial"/>
                <a:cs typeface="Arial"/>
                <a:sym typeface="Arial"/>
              </a:rPr>
              <a:t>&lt;</a:t>
            </a:r>
            <a:r>
              <a:rPr lang="en-US" sz="2000" b="0" i="0" u="none" strike="noStrike">
                <a:solidFill>
                  <a:srgbClr val="000089"/>
                </a:solidFill>
                <a:latin typeface="Arial"/>
                <a:ea typeface="Arial"/>
                <a:cs typeface="Arial"/>
                <a:sym typeface="Arial"/>
              </a:rPr>
              <a:t>String</a:t>
            </a:r>
            <a:r>
              <a:rPr lang="en-US" sz="2000" b="0" i="0" u="none" strike="noStrike">
                <a:solidFill>
                  <a:srgbClr val="000000"/>
                </a:solidFill>
                <a:latin typeface="Arial"/>
                <a:ea typeface="Arial"/>
                <a:cs typeface="Arial"/>
                <a:sym typeface="Arial"/>
              </a:rPr>
              <a:t>&gt; </a:t>
            </a:r>
            <a:r>
              <a:rPr lang="en-US" sz="2000" b="0" i="0" u="none" strike="noStrike">
                <a:solidFill>
                  <a:srgbClr val="000089"/>
                </a:solidFill>
                <a:latin typeface="Arial"/>
                <a:ea typeface="Arial"/>
                <a:cs typeface="Arial"/>
                <a:sym typeface="Arial"/>
              </a:rPr>
              <a:t>words </a:t>
            </a:r>
            <a:r>
              <a:rPr lang="en-US" sz="2000" b="0" i="0" u="none" strike="noStrike">
                <a:solidFill>
                  <a:srgbClr val="000000"/>
                </a:solidFill>
                <a:latin typeface="Arial"/>
                <a:ea typeface="Arial"/>
                <a:cs typeface="Arial"/>
                <a:sym typeface="Arial"/>
              </a:rPr>
              <a:t>= </a:t>
            </a:r>
            <a:r>
              <a:rPr lang="en-US" sz="2000" b="0" i="0" u="none" strike="noStrike">
                <a:solidFill>
                  <a:srgbClr val="000089"/>
                </a:solidFill>
                <a:latin typeface="Arial"/>
                <a:ea typeface="Arial"/>
                <a:cs typeface="Arial"/>
                <a:sym typeface="Arial"/>
              </a:rPr>
              <a:t>lines</a:t>
            </a:r>
            <a:r>
              <a:rPr lang="en-US" sz="2000" b="0" i="0" u="none" strike="noStrike">
                <a:solidFill>
                  <a:srgbClr val="000000"/>
                </a:solidFill>
                <a:latin typeface="Arial"/>
                <a:ea typeface="Arial"/>
                <a:cs typeface="Arial"/>
                <a:sym typeface="Arial"/>
              </a:rPr>
              <a:t>.</a:t>
            </a:r>
            <a:r>
              <a:rPr lang="en-US" sz="2000" b="0" i="0" u="none" strike="noStrike">
                <a:solidFill>
                  <a:srgbClr val="33009A"/>
                </a:solidFill>
                <a:latin typeface="Arial"/>
                <a:ea typeface="Arial"/>
                <a:cs typeface="Arial"/>
                <a:sym typeface="Arial"/>
              </a:rPr>
              <a:t>flatMap</a:t>
            </a:r>
            <a:r>
              <a:rPr lang="en-US" sz="2000" b="0" i="0" u="none" strike="noStrike">
                <a:solidFill>
                  <a:srgbClr val="000000"/>
                </a:solidFill>
                <a:latin typeface="Arial"/>
                <a:ea typeface="Arial"/>
                <a:cs typeface="Arial"/>
                <a:sym typeface="Arial"/>
              </a:rPr>
              <a:t>(</a:t>
            </a:r>
            <a:r>
              <a:rPr lang="en-US" sz="2000" b="1" i="0" u="none" strike="noStrike">
                <a:solidFill>
                  <a:srgbClr val="00669A"/>
                </a:solidFill>
                <a:latin typeface="Arial"/>
                <a:ea typeface="Arial"/>
                <a:cs typeface="Arial"/>
                <a:sym typeface="Arial"/>
              </a:rPr>
              <a:t>new </a:t>
            </a:r>
            <a:r>
              <a:rPr lang="en-US" sz="2000" b="0" i="0" u="none" strike="noStrike">
                <a:solidFill>
                  <a:srgbClr val="000089"/>
                </a:solidFill>
                <a:latin typeface="Arial"/>
                <a:ea typeface="Arial"/>
                <a:cs typeface="Arial"/>
                <a:sym typeface="Arial"/>
              </a:rPr>
              <a:t>FlatMapFunction</a:t>
            </a:r>
            <a:r>
              <a:rPr lang="en-US" sz="2000" b="0" i="0" u="none" strike="noStrike">
                <a:solidFill>
                  <a:srgbClr val="000000"/>
                </a:solidFill>
                <a:latin typeface="Arial"/>
                <a:ea typeface="Arial"/>
                <a:cs typeface="Arial"/>
                <a:sym typeface="Arial"/>
              </a:rPr>
              <a:t>&lt;</a:t>
            </a:r>
            <a:r>
              <a:rPr lang="en-US" sz="2000" b="0" i="0" u="none" strike="noStrike">
                <a:solidFill>
                  <a:srgbClr val="000089"/>
                </a:solidFill>
                <a:latin typeface="Arial"/>
                <a:ea typeface="Arial"/>
                <a:cs typeface="Arial"/>
                <a:sym typeface="Arial"/>
              </a:rPr>
              <a:t>String</a:t>
            </a:r>
            <a:r>
              <a:rPr lang="en-US" sz="2000" b="0" i="0" u="none" strike="noStrike">
                <a:solidFill>
                  <a:srgbClr val="000000"/>
                </a:solidFill>
                <a:latin typeface="Arial"/>
                <a:ea typeface="Arial"/>
                <a:cs typeface="Arial"/>
                <a:sym typeface="Arial"/>
              </a:rPr>
              <a:t>, </a:t>
            </a:r>
            <a:r>
              <a:rPr lang="en-US" sz="2000" b="0" i="0" u="none" strike="noStrike">
                <a:solidFill>
                  <a:srgbClr val="000089"/>
                </a:solidFill>
                <a:latin typeface="Arial"/>
                <a:ea typeface="Arial"/>
                <a:cs typeface="Arial"/>
                <a:sym typeface="Arial"/>
              </a:rPr>
              <a:t>String</a:t>
            </a:r>
            <a:r>
              <a:rPr lang="en-US" sz="2000" b="0" i="0" u="none" strike="noStrike">
                <a:solidFill>
                  <a:srgbClr val="000000"/>
                </a:solidFill>
                <a:latin typeface="Arial"/>
                <a:ea typeface="Arial"/>
                <a:cs typeface="Arial"/>
                <a:sym typeface="Arial"/>
              </a:rPr>
              <a:t>&gt;() {</a:t>
            </a:r>
            <a:endParaRPr/>
          </a:p>
          <a:p>
            <a:pPr marL="0" marR="0" lvl="0" indent="0" algn="l" rtl="0">
              <a:spcBef>
                <a:spcPts val="0"/>
              </a:spcBef>
              <a:spcAft>
                <a:spcPts val="0"/>
              </a:spcAft>
              <a:buNone/>
            </a:pPr>
            <a:r>
              <a:rPr lang="en-US" sz="2000" b="1" i="0" u="none" strike="noStrike">
                <a:solidFill>
                  <a:srgbClr val="00669A"/>
                </a:solidFill>
                <a:latin typeface="Arial"/>
                <a:ea typeface="Arial"/>
                <a:cs typeface="Arial"/>
                <a:sym typeface="Arial"/>
              </a:rPr>
              <a:t>public </a:t>
            </a:r>
            <a:r>
              <a:rPr lang="en-US" sz="2000" b="0" i="0" u="none" strike="noStrike">
                <a:solidFill>
                  <a:srgbClr val="000089"/>
                </a:solidFill>
                <a:latin typeface="Arial"/>
                <a:ea typeface="Arial"/>
                <a:cs typeface="Arial"/>
                <a:sym typeface="Arial"/>
              </a:rPr>
              <a:t>Iterable</a:t>
            </a:r>
            <a:r>
              <a:rPr lang="en-US" sz="2000" b="0" i="0" u="none" strike="noStrike">
                <a:solidFill>
                  <a:srgbClr val="000000"/>
                </a:solidFill>
                <a:latin typeface="Arial"/>
                <a:ea typeface="Arial"/>
                <a:cs typeface="Arial"/>
                <a:sym typeface="Arial"/>
              </a:rPr>
              <a:t>&lt;</a:t>
            </a:r>
            <a:r>
              <a:rPr lang="en-US" sz="2000" b="0" i="0" u="none" strike="noStrike">
                <a:solidFill>
                  <a:srgbClr val="000089"/>
                </a:solidFill>
                <a:latin typeface="Arial"/>
                <a:ea typeface="Arial"/>
                <a:cs typeface="Arial"/>
                <a:sym typeface="Arial"/>
              </a:rPr>
              <a:t>String</a:t>
            </a:r>
            <a:r>
              <a:rPr lang="en-US" sz="2000" b="0" i="0" u="none" strike="noStrike">
                <a:solidFill>
                  <a:srgbClr val="000000"/>
                </a:solidFill>
                <a:latin typeface="Arial"/>
                <a:ea typeface="Arial"/>
                <a:cs typeface="Arial"/>
                <a:sym typeface="Arial"/>
              </a:rPr>
              <a:t>&gt; </a:t>
            </a:r>
            <a:r>
              <a:rPr lang="en-US" sz="2000" b="0" i="0" u="none" strike="noStrike">
                <a:solidFill>
                  <a:srgbClr val="CD00FF"/>
                </a:solidFill>
                <a:latin typeface="Arial"/>
                <a:ea typeface="Arial"/>
                <a:cs typeface="Arial"/>
                <a:sym typeface="Arial"/>
              </a:rPr>
              <a:t>call</a:t>
            </a:r>
            <a:r>
              <a:rPr lang="en-US" sz="2000" b="0" i="0" u="none" strike="noStrike">
                <a:solidFill>
                  <a:srgbClr val="000000"/>
                </a:solidFill>
                <a:latin typeface="Arial"/>
                <a:ea typeface="Arial"/>
                <a:cs typeface="Arial"/>
                <a:sym typeface="Arial"/>
              </a:rPr>
              <a:t>(</a:t>
            </a:r>
            <a:r>
              <a:rPr lang="en-US" sz="2000" b="0" i="0" u="none" strike="noStrike">
                <a:solidFill>
                  <a:srgbClr val="000089"/>
                </a:solidFill>
                <a:latin typeface="Arial"/>
                <a:ea typeface="Arial"/>
                <a:cs typeface="Arial"/>
                <a:sym typeface="Arial"/>
              </a:rPr>
              <a:t>String line</a:t>
            </a:r>
            <a:r>
              <a:rPr lang="en-US" sz="2000" b="0" i="0" u="none" strike="noStrike">
                <a:solidFill>
                  <a:srgbClr val="000000"/>
                </a:solidFill>
                <a:latin typeface="Arial"/>
                <a:ea typeface="Arial"/>
                <a:cs typeface="Arial"/>
                <a:sym typeface="Arial"/>
              </a:rPr>
              <a:t>) {</a:t>
            </a:r>
            <a:endParaRPr/>
          </a:p>
          <a:p>
            <a:pPr marL="0" marR="0" lvl="0" indent="0" algn="l" rtl="0">
              <a:spcBef>
                <a:spcPts val="0"/>
              </a:spcBef>
              <a:spcAft>
                <a:spcPts val="0"/>
              </a:spcAft>
              <a:buNone/>
            </a:pPr>
            <a:r>
              <a:rPr lang="en-US" sz="2000" b="1" i="0" u="none" strike="noStrike">
                <a:solidFill>
                  <a:srgbClr val="00669A"/>
                </a:solidFill>
                <a:latin typeface="Arial"/>
                <a:ea typeface="Arial"/>
                <a:cs typeface="Arial"/>
                <a:sym typeface="Arial"/>
              </a:rPr>
              <a:t>return </a:t>
            </a:r>
            <a:r>
              <a:rPr lang="en-US" sz="2000" b="0" i="0" u="none" strike="noStrike">
                <a:solidFill>
                  <a:srgbClr val="000089"/>
                </a:solidFill>
                <a:latin typeface="Arial"/>
                <a:ea typeface="Arial"/>
                <a:cs typeface="Arial"/>
                <a:sym typeface="Arial"/>
              </a:rPr>
              <a:t>Arrays</a:t>
            </a:r>
            <a:r>
              <a:rPr lang="en-US" sz="2000" b="0" i="0" u="none" strike="noStrike">
                <a:solidFill>
                  <a:srgbClr val="000000"/>
                </a:solidFill>
                <a:latin typeface="Arial"/>
                <a:ea typeface="Arial"/>
                <a:cs typeface="Arial"/>
                <a:sym typeface="Arial"/>
              </a:rPr>
              <a:t>.</a:t>
            </a:r>
            <a:r>
              <a:rPr lang="en-US" sz="2000" b="0" i="0" u="none" strike="noStrike">
                <a:solidFill>
                  <a:srgbClr val="33009A"/>
                </a:solidFill>
                <a:latin typeface="Arial"/>
                <a:ea typeface="Arial"/>
                <a:cs typeface="Arial"/>
                <a:sym typeface="Arial"/>
              </a:rPr>
              <a:t>asList</a:t>
            </a:r>
            <a:r>
              <a:rPr lang="en-US" sz="2000" b="0" i="0" u="none" strike="noStrike">
                <a:solidFill>
                  <a:srgbClr val="000000"/>
                </a:solidFill>
                <a:latin typeface="Arial"/>
                <a:ea typeface="Arial"/>
                <a:cs typeface="Arial"/>
                <a:sym typeface="Arial"/>
              </a:rPr>
              <a:t>(</a:t>
            </a:r>
            <a:r>
              <a:rPr lang="en-US" sz="2000" b="0" i="0" u="none" strike="noStrike">
                <a:solidFill>
                  <a:srgbClr val="000089"/>
                </a:solidFill>
                <a:latin typeface="Arial"/>
                <a:ea typeface="Arial"/>
                <a:cs typeface="Arial"/>
                <a:sym typeface="Arial"/>
              </a:rPr>
              <a:t>line</a:t>
            </a:r>
            <a:r>
              <a:rPr lang="en-US" sz="2000" b="0" i="0" u="none" strike="noStrike">
                <a:solidFill>
                  <a:srgbClr val="000000"/>
                </a:solidFill>
                <a:latin typeface="Arial"/>
                <a:ea typeface="Arial"/>
                <a:cs typeface="Arial"/>
                <a:sym typeface="Arial"/>
              </a:rPr>
              <a:t>.</a:t>
            </a:r>
            <a:r>
              <a:rPr lang="en-US" sz="2000" b="0" i="0" u="none" strike="noStrike">
                <a:solidFill>
                  <a:srgbClr val="33009A"/>
                </a:solidFill>
                <a:latin typeface="Arial"/>
                <a:ea typeface="Arial"/>
                <a:cs typeface="Arial"/>
                <a:sym typeface="Arial"/>
              </a:rPr>
              <a:t>split</a:t>
            </a:r>
            <a:r>
              <a:rPr lang="en-US" sz="2000" b="0" i="0" u="none" strike="noStrike">
                <a:solidFill>
                  <a:srgbClr val="000000"/>
                </a:solidFill>
                <a:latin typeface="Arial"/>
                <a:ea typeface="Arial"/>
                <a:cs typeface="Arial"/>
                <a:sym typeface="Arial"/>
              </a:rPr>
              <a:t>(</a:t>
            </a:r>
            <a:r>
              <a:rPr lang="en-US" sz="2000" b="0" i="0" u="none" strike="noStrike">
                <a:solidFill>
                  <a:srgbClr val="CD3300"/>
                </a:solidFill>
                <a:latin typeface="Arial"/>
                <a:ea typeface="Arial"/>
                <a:cs typeface="Arial"/>
                <a:sym typeface="Arial"/>
              </a:rPr>
              <a:t>” “</a:t>
            </a:r>
            <a:r>
              <a:rPr lang="en-US" sz="2000" b="0" i="0" u="none" strike="noStrike">
                <a:solidFill>
                  <a:srgbClr val="000000"/>
                </a:solidFill>
                <a:latin typeface="Arial"/>
                <a:ea typeface="Arial"/>
                <a:cs typeface="Arial"/>
                <a:sym typeface="Arial"/>
              </a:rPr>
              <a:t>));</a:t>
            </a:r>
            <a:endParaRPr/>
          </a:p>
          <a:p>
            <a:pPr marL="0" marR="0" lvl="0" indent="0" algn="l" rtl="0">
              <a:spcBef>
                <a:spcPts val="0"/>
              </a:spcBef>
              <a:spcAft>
                <a:spcPts val="0"/>
              </a:spcAft>
              <a:buNone/>
            </a:pPr>
            <a:r>
              <a:rPr lang="en-US" sz="2000" b="0" i="0" u="none" strike="noStrike">
                <a:solidFill>
                  <a:srgbClr val="000000"/>
                </a:solidFill>
                <a:latin typeface="Arial"/>
                <a:ea typeface="Arial"/>
                <a:cs typeface="Arial"/>
                <a:sym typeface="Arial"/>
              </a:rPr>
              <a:t>}</a:t>
            </a:r>
            <a:endParaRPr/>
          </a:p>
          <a:p>
            <a:pPr marL="0" marR="0" lvl="0" indent="0" algn="l" rtl="0">
              <a:spcBef>
                <a:spcPts val="0"/>
              </a:spcBef>
              <a:spcAft>
                <a:spcPts val="0"/>
              </a:spcAft>
              <a:buNone/>
            </a:pPr>
            <a:r>
              <a:rPr lang="en-US" sz="2000" b="0" i="0" u="none" strike="noStrike">
                <a:solidFill>
                  <a:srgbClr val="000000"/>
                </a:solidFill>
                <a:latin typeface="Arial"/>
                <a:ea typeface="Arial"/>
                <a:cs typeface="Arial"/>
                <a:sym typeface="Arial"/>
              </a:rPr>
              <a:t>});</a:t>
            </a:r>
            <a:endParaRPr/>
          </a:p>
          <a:p>
            <a:pPr marL="0" marR="0" lvl="0" indent="0" algn="l" rtl="0">
              <a:spcBef>
                <a:spcPts val="0"/>
              </a:spcBef>
              <a:spcAft>
                <a:spcPts val="0"/>
              </a:spcAft>
              <a:buNone/>
            </a:pPr>
            <a:r>
              <a:rPr lang="en-US" sz="2000" b="0" i="0" u="none" strike="noStrike">
                <a:solidFill>
                  <a:srgbClr val="000089"/>
                </a:solidFill>
                <a:latin typeface="Arial"/>
                <a:ea typeface="Arial"/>
                <a:cs typeface="Arial"/>
                <a:sym typeface="Arial"/>
              </a:rPr>
              <a:t>words</a:t>
            </a:r>
            <a:r>
              <a:rPr lang="en-US" sz="2000" b="0" i="0" u="none" strike="noStrike">
                <a:solidFill>
                  <a:srgbClr val="000000"/>
                </a:solidFill>
                <a:latin typeface="Arial"/>
                <a:ea typeface="Arial"/>
                <a:cs typeface="Arial"/>
                <a:sym typeface="Arial"/>
              </a:rPr>
              <a:t>.</a:t>
            </a:r>
            <a:r>
              <a:rPr lang="en-US" sz="2000" b="0" i="0" u="none" strike="noStrike">
                <a:solidFill>
                  <a:srgbClr val="33009A"/>
                </a:solidFill>
                <a:latin typeface="Arial"/>
                <a:ea typeface="Arial"/>
                <a:cs typeface="Arial"/>
                <a:sym typeface="Arial"/>
              </a:rPr>
              <a:t>first</a:t>
            </a:r>
            <a:r>
              <a:rPr lang="en-US" sz="2000" b="0" i="0" u="none" strike="noStrike">
                <a:solidFill>
                  <a:srgbClr val="000000"/>
                </a:solidFill>
                <a:latin typeface="Arial"/>
                <a:ea typeface="Arial"/>
                <a:cs typeface="Arial"/>
                <a:sym typeface="Arial"/>
              </a:rPr>
              <a:t>();</a:t>
            </a:r>
            <a:endParaRPr sz="20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60"/>
          <p:cNvSpPr txBox="1"/>
          <p:nvPr/>
        </p:nvSpPr>
        <p:spPr>
          <a:xfrm>
            <a:off x="304800" y="228600"/>
            <a:ext cx="4572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a:solidFill>
                  <a:schemeClr val="dk1"/>
                </a:solidFill>
                <a:latin typeface="Arial"/>
                <a:ea typeface="Arial"/>
                <a:cs typeface="Arial"/>
                <a:sym typeface="Arial"/>
              </a:rPr>
              <a:t>Pseudo set operations</a:t>
            </a:r>
            <a:endParaRPr sz="1800">
              <a:solidFill>
                <a:schemeClr val="dk1"/>
              </a:solidFill>
              <a:latin typeface="Calibri"/>
              <a:ea typeface="Calibri"/>
              <a:cs typeface="Calibri"/>
              <a:sym typeface="Calibri"/>
            </a:endParaRPr>
          </a:p>
        </p:txBody>
      </p:sp>
      <p:pic>
        <p:nvPicPr>
          <p:cNvPr id="342" name="Google Shape;342;p60"/>
          <p:cNvPicPr preferRelativeResize="0"/>
          <p:nvPr/>
        </p:nvPicPr>
        <p:blipFill rotWithShape="1">
          <a:blip r:embed="rId3">
            <a:alphaModFix/>
          </a:blip>
          <a:srcRect/>
          <a:stretch/>
        </p:blipFill>
        <p:spPr>
          <a:xfrm>
            <a:off x="81023" y="597933"/>
            <a:ext cx="8981954" cy="5345668"/>
          </a:xfrm>
          <a:prstGeom prst="rect">
            <a:avLst/>
          </a:prstGeom>
          <a:noFill/>
          <a:ln>
            <a:noFill/>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pic>
        <p:nvPicPr>
          <p:cNvPr id="347" name="Google Shape;347;p61"/>
          <p:cNvPicPr preferRelativeResize="0"/>
          <p:nvPr/>
        </p:nvPicPr>
        <p:blipFill rotWithShape="1">
          <a:blip r:embed="rId3">
            <a:alphaModFix/>
          </a:blip>
          <a:srcRect/>
          <a:stretch/>
        </p:blipFill>
        <p:spPr>
          <a:xfrm>
            <a:off x="821802" y="304800"/>
            <a:ext cx="7500395" cy="5867400"/>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17"/>
          <p:cNvPicPr preferRelativeResize="0"/>
          <p:nvPr/>
        </p:nvPicPr>
        <p:blipFill rotWithShape="1">
          <a:blip r:embed="rId3">
            <a:alphaModFix/>
          </a:blip>
          <a:srcRect/>
          <a:stretch/>
        </p:blipFill>
        <p:spPr>
          <a:xfrm>
            <a:off x="457201" y="38885"/>
            <a:ext cx="8372474" cy="5806287"/>
          </a:xfrm>
          <a:prstGeom prst="rect">
            <a:avLst/>
          </a:prstGeom>
          <a:noFill/>
          <a:ln>
            <a:noFill/>
          </a:ln>
        </p:spPr>
      </p:pic>
      <p:pic>
        <p:nvPicPr>
          <p:cNvPr id="105" name="Google Shape;105;p17"/>
          <p:cNvPicPr preferRelativeResize="0"/>
          <p:nvPr/>
        </p:nvPicPr>
        <p:blipFill rotWithShape="1">
          <a:blip r:embed="rId4">
            <a:alphaModFix/>
          </a:blip>
          <a:srcRect/>
          <a:stretch/>
        </p:blipFill>
        <p:spPr>
          <a:xfrm>
            <a:off x="3810000" y="6019800"/>
            <a:ext cx="1752600" cy="314325"/>
          </a:xfrm>
          <a:prstGeom prst="rect">
            <a:avLst/>
          </a:prstGeom>
          <a:noFill/>
          <a:ln>
            <a:noFill/>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62"/>
          <p:cNvSpPr txBox="1"/>
          <p:nvPr/>
        </p:nvSpPr>
        <p:spPr>
          <a:xfrm>
            <a:off x="304800" y="457200"/>
            <a:ext cx="8610600" cy="63709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Basic RDD transformations on an RDD containing {1, 2, 3, 3}</a:t>
            </a:r>
            <a:endParaRPr/>
          </a:p>
          <a:p>
            <a:pPr marL="0" marR="0" lvl="0" indent="0" algn="l" rtl="0">
              <a:spcBef>
                <a:spcPts val="0"/>
              </a:spcBef>
              <a:spcAft>
                <a:spcPts val="0"/>
              </a:spcAft>
              <a:buNone/>
            </a:pPr>
            <a:r>
              <a:rPr lang="en-US" sz="2400" b="1" i="0" u="none" strike="noStrike">
                <a:solidFill>
                  <a:schemeClr val="dk1"/>
                </a:solidFill>
                <a:latin typeface="Arial"/>
                <a:ea typeface="Arial"/>
                <a:cs typeface="Arial"/>
                <a:sym typeface="Arial"/>
              </a:rPr>
              <a:t>map()</a:t>
            </a:r>
            <a:endParaRPr/>
          </a:p>
          <a:p>
            <a:pPr marL="0" marR="0" lvl="0" indent="0" algn="l" rtl="0">
              <a:spcBef>
                <a:spcPts val="0"/>
              </a:spcBef>
              <a:spcAft>
                <a:spcPts val="0"/>
              </a:spcAft>
              <a:buNone/>
            </a:pPr>
            <a:r>
              <a:rPr lang="en-US" sz="2400" b="0" i="0" u="none" strike="noStrike">
                <a:solidFill>
                  <a:schemeClr val="dk1"/>
                </a:solidFill>
                <a:latin typeface="Arial"/>
                <a:ea typeface="Arial"/>
                <a:cs typeface="Arial"/>
                <a:sym typeface="Arial"/>
              </a:rPr>
              <a:t>Apply a function to each element in the RDD and</a:t>
            </a:r>
            <a:endParaRPr/>
          </a:p>
          <a:p>
            <a:pPr marL="0" marR="0" lvl="0" indent="0" algn="l" rtl="0">
              <a:spcBef>
                <a:spcPts val="0"/>
              </a:spcBef>
              <a:spcAft>
                <a:spcPts val="0"/>
              </a:spcAft>
              <a:buNone/>
            </a:pPr>
            <a:r>
              <a:rPr lang="en-US" sz="2400" b="0" i="0" u="none" strike="noStrike">
                <a:solidFill>
                  <a:schemeClr val="dk1"/>
                </a:solidFill>
                <a:latin typeface="Arial"/>
                <a:ea typeface="Arial"/>
                <a:cs typeface="Arial"/>
                <a:sym typeface="Arial"/>
              </a:rPr>
              <a:t>return an RDD of the result.</a:t>
            </a:r>
            <a:endParaRPr/>
          </a:p>
          <a:p>
            <a:pPr marL="0" marR="0" lvl="0" indent="0" algn="l" rtl="0">
              <a:spcBef>
                <a:spcPts val="0"/>
              </a:spcBef>
              <a:spcAft>
                <a:spcPts val="0"/>
              </a:spcAft>
              <a:buNone/>
            </a:pPr>
            <a:r>
              <a:rPr lang="en-US" sz="2400" b="0" i="0" u="none" strike="noStrike">
                <a:solidFill>
                  <a:schemeClr val="dk1"/>
                </a:solidFill>
                <a:latin typeface="Arial"/>
                <a:ea typeface="Arial"/>
                <a:cs typeface="Arial"/>
                <a:sym typeface="Arial"/>
              </a:rPr>
              <a:t>rdd.map(x =&gt; x + 1)  {2, 3, 4, 4}</a:t>
            </a:r>
            <a:endParaRPr/>
          </a:p>
          <a:p>
            <a:pPr marL="0" marR="0" lvl="0" indent="0" algn="l" rtl="0">
              <a:spcBef>
                <a:spcPts val="0"/>
              </a:spcBef>
              <a:spcAft>
                <a:spcPts val="0"/>
              </a:spcAft>
              <a:buNone/>
            </a:pPr>
            <a:r>
              <a:rPr lang="en-US" sz="2400" b="1" i="0" u="none" strike="noStrike">
                <a:solidFill>
                  <a:schemeClr val="dk1"/>
                </a:solidFill>
                <a:latin typeface="Arial"/>
                <a:ea typeface="Arial"/>
                <a:cs typeface="Arial"/>
                <a:sym typeface="Arial"/>
              </a:rPr>
              <a:t>flatMap()</a:t>
            </a:r>
            <a:endParaRPr/>
          </a:p>
          <a:p>
            <a:pPr marL="0" marR="0" lvl="0" indent="0" algn="l" rtl="0">
              <a:spcBef>
                <a:spcPts val="0"/>
              </a:spcBef>
              <a:spcAft>
                <a:spcPts val="0"/>
              </a:spcAft>
              <a:buNone/>
            </a:pPr>
            <a:r>
              <a:rPr lang="en-US" sz="2400" b="0" i="0" u="none" strike="noStrike">
                <a:solidFill>
                  <a:schemeClr val="dk1"/>
                </a:solidFill>
                <a:latin typeface="Arial"/>
                <a:ea typeface="Arial"/>
                <a:cs typeface="Arial"/>
                <a:sym typeface="Arial"/>
              </a:rPr>
              <a:t>Apply a function to each element in the RDD and</a:t>
            </a:r>
            <a:endParaRPr/>
          </a:p>
          <a:p>
            <a:pPr marL="0" marR="0" lvl="0" indent="0" algn="l" rtl="0">
              <a:spcBef>
                <a:spcPts val="0"/>
              </a:spcBef>
              <a:spcAft>
                <a:spcPts val="0"/>
              </a:spcAft>
              <a:buNone/>
            </a:pPr>
            <a:r>
              <a:rPr lang="en-US" sz="2400" b="0" i="0" u="none" strike="noStrike">
                <a:solidFill>
                  <a:schemeClr val="dk1"/>
                </a:solidFill>
                <a:latin typeface="Arial"/>
                <a:ea typeface="Arial"/>
                <a:cs typeface="Arial"/>
                <a:sym typeface="Arial"/>
              </a:rPr>
              <a:t>return an RDD of the contents of the iterators</a:t>
            </a:r>
            <a:endParaRPr/>
          </a:p>
          <a:p>
            <a:pPr marL="0" marR="0" lvl="0" indent="0" algn="l" rtl="0">
              <a:spcBef>
                <a:spcPts val="0"/>
              </a:spcBef>
              <a:spcAft>
                <a:spcPts val="0"/>
              </a:spcAft>
              <a:buNone/>
            </a:pPr>
            <a:r>
              <a:rPr lang="en-US" sz="2400" b="0" i="0" u="none" strike="noStrike">
                <a:solidFill>
                  <a:schemeClr val="dk1"/>
                </a:solidFill>
                <a:latin typeface="Arial"/>
                <a:ea typeface="Arial"/>
                <a:cs typeface="Arial"/>
                <a:sym typeface="Arial"/>
              </a:rPr>
              <a:t>returned. Often used to extract words.</a:t>
            </a:r>
            <a:endParaRPr/>
          </a:p>
          <a:p>
            <a:pPr marL="0" marR="0" lvl="0" indent="0" algn="l" rtl="0">
              <a:spcBef>
                <a:spcPts val="0"/>
              </a:spcBef>
              <a:spcAft>
                <a:spcPts val="0"/>
              </a:spcAft>
              <a:buNone/>
            </a:pPr>
            <a:r>
              <a:rPr lang="en-US" sz="2400" b="0" i="0" u="none" strike="noStrike">
                <a:solidFill>
                  <a:schemeClr val="dk1"/>
                </a:solidFill>
                <a:latin typeface="Arial"/>
                <a:ea typeface="Arial"/>
                <a:cs typeface="Arial"/>
                <a:sym typeface="Arial"/>
              </a:rPr>
              <a:t>rdd.flatMap(x =&gt; x.to(3)) {1, 2, 3, 2, 3, 3, 3}</a:t>
            </a:r>
            <a:endParaRPr/>
          </a:p>
          <a:p>
            <a:pPr marL="0" marR="0" lvl="0" indent="0" algn="l" rtl="0">
              <a:spcBef>
                <a:spcPts val="0"/>
              </a:spcBef>
              <a:spcAft>
                <a:spcPts val="0"/>
              </a:spcAft>
              <a:buNone/>
            </a:pPr>
            <a:r>
              <a:rPr lang="en-US" sz="2400" b="1" i="0" u="none" strike="noStrike">
                <a:solidFill>
                  <a:schemeClr val="dk1"/>
                </a:solidFill>
                <a:latin typeface="Arial"/>
                <a:ea typeface="Arial"/>
                <a:cs typeface="Arial"/>
                <a:sym typeface="Arial"/>
              </a:rPr>
              <a:t>filter()</a:t>
            </a:r>
            <a:endParaRPr/>
          </a:p>
          <a:p>
            <a:pPr marL="0" marR="0" lvl="0" indent="0" algn="l" rtl="0">
              <a:spcBef>
                <a:spcPts val="0"/>
              </a:spcBef>
              <a:spcAft>
                <a:spcPts val="0"/>
              </a:spcAft>
              <a:buNone/>
            </a:pPr>
            <a:r>
              <a:rPr lang="en-US" sz="2400" b="0" i="0" u="none" strike="noStrike">
                <a:solidFill>
                  <a:schemeClr val="dk1"/>
                </a:solidFill>
                <a:latin typeface="Arial"/>
                <a:ea typeface="Arial"/>
                <a:cs typeface="Arial"/>
                <a:sym typeface="Arial"/>
              </a:rPr>
              <a:t>Return an RDD consisting of only elements that</a:t>
            </a:r>
            <a:endParaRPr/>
          </a:p>
          <a:p>
            <a:pPr marL="0" marR="0" lvl="0" indent="0" algn="l" rtl="0">
              <a:spcBef>
                <a:spcPts val="0"/>
              </a:spcBef>
              <a:spcAft>
                <a:spcPts val="0"/>
              </a:spcAft>
              <a:buNone/>
            </a:pPr>
            <a:r>
              <a:rPr lang="en-US" sz="2400" b="0" i="0" u="none" strike="noStrike">
                <a:solidFill>
                  <a:schemeClr val="dk1"/>
                </a:solidFill>
                <a:latin typeface="Arial"/>
                <a:ea typeface="Arial"/>
                <a:cs typeface="Arial"/>
                <a:sym typeface="Arial"/>
              </a:rPr>
              <a:t>pass the condition passed to filter().</a:t>
            </a:r>
            <a:endParaRPr/>
          </a:p>
          <a:p>
            <a:pPr marL="0" marR="0" lvl="0" indent="0" algn="l" rtl="0">
              <a:spcBef>
                <a:spcPts val="0"/>
              </a:spcBef>
              <a:spcAft>
                <a:spcPts val="0"/>
              </a:spcAft>
              <a:buNone/>
            </a:pPr>
            <a:r>
              <a:rPr lang="en-US" sz="2400" b="0" i="0" u="none" strike="noStrike">
                <a:solidFill>
                  <a:schemeClr val="dk1"/>
                </a:solidFill>
                <a:latin typeface="Arial"/>
                <a:ea typeface="Arial"/>
                <a:cs typeface="Arial"/>
                <a:sym typeface="Arial"/>
              </a:rPr>
              <a:t>rdd.filter(x =&gt; x != 1) {2, 3, 3}</a:t>
            </a:r>
            <a:endParaRPr/>
          </a:p>
          <a:p>
            <a:pPr marL="0" marR="0" lvl="0" indent="0" algn="l" rtl="0">
              <a:spcBef>
                <a:spcPts val="0"/>
              </a:spcBef>
              <a:spcAft>
                <a:spcPts val="0"/>
              </a:spcAft>
              <a:buNone/>
            </a:pPr>
            <a:r>
              <a:rPr lang="en-US" sz="2400" b="1" i="0" u="none" strike="noStrike">
                <a:solidFill>
                  <a:schemeClr val="dk1"/>
                </a:solidFill>
                <a:latin typeface="Arial"/>
                <a:ea typeface="Arial"/>
                <a:cs typeface="Arial"/>
                <a:sym typeface="Arial"/>
              </a:rPr>
              <a:t>distinct()</a:t>
            </a:r>
            <a:endParaRPr/>
          </a:p>
          <a:p>
            <a:pPr marL="0" marR="0" lvl="0" indent="0" algn="l" rtl="0">
              <a:spcBef>
                <a:spcPts val="0"/>
              </a:spcBef>
              <a:spcAft>
                <a:spcPts val="0"/>
              </a:spcAft>
              <a:buNone/>
            </a:pPr>
            <a:r>
              <a:rPr lang="en-US" sz="2400" b="0" i="0" u="none" strike="noStrike">
                <a:solidFill>
                  <a:schemeClr val="dk1"/>
                </a:solidFill>
                <a:latin typeface="Arial"/>
                <a:ea typeface="Arial"/>
                <a:cs typeface="Arial"/>
                <a:sym typeface="Arial"/>
              </a:rPr>
              <a:t>Remove duplicates.</a:t>
            </a:r>
            <a:endParaRPr/>
          </a:p>
          <a:p>
            <a:pPr marL="0" marR="0" lvl="0" indent="0" algn="l" rtl="0">
              <a:spcBef>
                <a:spcPts val="0"/>
              </a:spcBef>
              <a:spcAft>
                <a:spcPts val="0"/>
              </a:spcAft>
              <a:buNone/>
            </a:pPr>
            <a:r>
              <a:rPr lang="en-US" sz="2400" b="0" i="0" u="none" strike="noStrike">
                <a:solidFill>
                  <a:schemeClr val="dk1"/>
                </a:solidFill>
                <a:latin typeface="Arial"/>
                <a:ea typeface="Arial"/>
                <a:cs typeface="Arial"/>
                <a:sym typeface="Arial"/>
              </a:rPr>
              <a:t>rdd.distinct() {1, 2, 3}</a:t>
            </a:r>
            <a:endParaRPr sz="24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63"/>
          <p:cNvSpPr txBox="1"/>
          <p:nvPr/>
        </p:nvSpPr>
        <p:spPr>
          <a:xfrm>
            <a:off x="304800" y="584423"/>
            <a:ext cx="8229600" cy="56323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u="none" strike="noStrike">
                <a:solidFill>
                  <a:schemeClr val="dk1"/>
                </a:solidFill>
                <a:latin typeface="Arial"/>
                <a:ea typeface="Arial"/>
                <a:cs typeface="Arial"/>
                <a:sym typeface="Arial"/>
              </a:rPr>
              <a:t>Two-RDD transformations on RDDs containing {1, 2, 3} and {3, 4, 5}</a:t>
            </a:r>
            <a:endParaRPr/>
          </a:p>
          <a:p>
            <a:pPr marL="0" marR="0" lvl="0" indent="0" algn="l" rtl="0">
              <a:spcBef>
                <a:spcPts val="0"/>
              </a:spcBef>
              <a:spcAft>
                <a:spcPts val="0"/>
              </a:spcAft>
              <a:buNone/>
            </a:pPr>
            <a:r>
              <a:rPr lang="en-US" sz="2400" b="1" i="0" u="none" strike="noStrike">
                <a:solidFill>
                  <a:schemeClr val="dk1"/>
                </a:solidFill>
                <a:latin typeface="Arial"/>
                <a:ea typeface="Arial"/>
                <a:cs typeface="Arial"/>
                <a:sym typeface="Arial"/>
              </a:rPr>
              <a:t>Function name Purpose Example Result</a:t>
            </a:r>
            <a:endParaRPr/>
          </a:p>
          <a:p>
            <a:pPr marL="0" marR="0" lvl="0" indent="0" algn="l" rtl="0">
              <a:spcBef>
                <a:spcPts val="0"/>
              </a:spcBef>
              <a:spcAft>
                <a:spcPts val="0"/>
              </a:spcAft>
              <a:buNone/>
            </a:pPr>
            <a:r>
              <a:rPr lang="en-US" sz="2400" b="0" i="0" u="none" strike="noStrike">
                <a:solidFill>
                  <a:schemeClr val="dk1"/>
                </a:solidFill>
                <a:latin typeface="Arial"/>
                <a:ea typeface="Arial"/>
                <a:cs typeface="Arial"/>
                <a:sym typeface="Arial"/>
              </a:rPr>
              <a:t>union()- Produce an RDD containing elements from both RDDs.</a:t>
            </a:r>
            <a:endParaRPr/>
          </a:p>
          <a:p>
            <a:pPr marL="0" marR="0" lvl="0" indent="0" algn="l" rtl="0">
              <a:spcBef>
                <a:spcPts val="0"/>
              </a:spcBef>
              <a:spcAft>
                <a:spcPts val="0"/>
              </a:spcAft>
              <a:buNone/>
            </a:pPr>
            <a:r>
              <a:rPr lang="en-US" sz="2400" b="0" i="0" u="none" strike="noStrike">
                <a:solidFill>
                  <a:schemeClr val="dk1"/>
                </a:solidFill>
                <a:latin typeface="Arial"/>
                <a:ea typeface="Arial"/>
                <a:cs typeface="Arial"/>
                <a:sym typeface="Arial"/>
              </a:rPr>
              <a:t>rdd.union(other) </a:t>
            </a:r>
            <a:endParaRPr/>
          </a:p>
          <a:p>
            <a:pPr marL="0" marR="0" lvl="0" indent="0" algn="l" rtl="0">
              <a:spcBef>
                <a:spcPts val="0"/>
              </a:spcBef>
              <a:spcAft>
                <a:spcPts val="0"/>
              </a:spcAft>
              <a:buNone/>
            </a:pPr>
            <a:r>
              <a:rPr lang="en-US" sz="2400" b="0" i="0" u="none" strike="noStrike">
                <a:solidFill>
                  <a:schemeClr val="dk1"/>
                </a:solidFill>
                <a:latin typeface="Arial"/>
                <a:ea typeface="Arial"/>
                <a:cs typeface="Arial"/>
                <a:sym typeface="Arial"/>
              </a:rPr>
              <a:t>{1, 2, 3, 3, 4, 5}</a:t>
            </a:r>
            <a:endParaRPr/>
          </a:p>
          <a:p>
            <a:pPr marL="0" marR="0" lvl="0" indent="0" algn="l" rtl="0">
              <a:spcBef>
                <a:spcPts val="0"/>
              </a:spcBef>
              <a:spcAft>
                <a:spcPts val="0"/>
              </a:spcAft>
              <a:buNone/>
            </a:pPr>
            <a:r>
              <a:rPr lang="en-US" sz="2400" b="0" i="0" u="none" strike="noStrike">
                <a:solidFill>
                  <a:schemeClr val="dk1"/>
                </a:solidFill>
                <a:latin typeface="Arial"/>
                <a:ea typeface="Arial"/>
                <a:cs typeface="Arial"/>
                <a:sym typeface="Arial"/>
              </a:rPr>
              <a:t>intersection() - RDD containing only elements found in both RDDs.</a:t>
            </a:r>
            <a:endParaRPr/>
          </a:p>
          <a:p>
            <a:pPr marL="0" marR="0" lvl="0" indent="0" algn="l" rtl="0">
              <a:spcBef>
                <a:spcPts val="0"/>
              </a:spcBef>
              <a:spcAft>
                <a:spcPts val="0"/>
              </a:spcAft>
              <a:buNone/>
            </a:pPr>
            <a:r>
              <a:rPr lang="en-US" sz="2400" b="0" i="0" u="none" strike="noStrike">
                <a:solidFill>
                  <a:schemeClr val="dk1"/>
                </a:solidFill>
                <a:latin typeface="Arial"/>
                <a:ea typeface="Arial"/>
                <a:cs typeface="Arial"/>
                <a:sym typeface="Arial"/>
              </a:rPr>
              <a:t>rdd.intersection(other)   {3}</a:t>
            </a:r>
            <a:endParaRPr/>
          </a:p>
          <a:p>
            <a:pPr marL="0" marR="0" lvl="0" indent="0" algn="l" rtl="0">
              <a:spcBef>
                <a:spcPts val="0"/>
              </a:spcBef>
              <a:spcAft>
                <a:spcPts val="0"/>
              </a:spcAft>
              <a:buNone/>
            </a:pPr>
            <a:r>
              <a:rPr lang="en-US" sz="2400" b="0" i="0" u="none" strike="noStrike">
                <a:solidFill>
                  <a:schemeClr val="dk1"/>
                </a:solidFill>
                <a:latin typeface="Arial"/>
                <a:ea typeface="Arial"/>
                <a:cs typeface="Arial"/>
                <a:sym typeface="Arial"/>
              </a:rPr>
              <a:t>subtract()  -Remove the contents of one RDD (e.g., remove training data).</a:t>
            </a:r>
            <a:endParaRPr/>
          </a:p>
          <a:p>
            <a:pPr marL="0" marR="0" lvl="0" indent="0" algn="l" rtl="0">
              <a:spcBef>
                <a:spcPts val="0"/>
              </a:spcBef>
              <a:spcAft>
                <a:spcPts val="0"/>
              </a:spcAft>
              <a:buNone/>
            </a:pPr>
            <a:r>
              <a:rPr lang="en-US" sz="2400" b="0" i="0" u="none" strike="noStrike">
                <a:solidFill>
                  <a:schemeClr val="dk1"/>
                </a:solidFill>
                <a:latin typeface="Arial"/>
                <a:ea typeface="Arial"/>
                <a:cs typeface="Arial"/>
                <a:sym typeface="Arial"/>
              </a:rPr>
              <a:t>rdd.subtract(other)   {1, 2}</a:t>
            </a:r>
            <a:endParaRPr/>
          </a:p>
          <a:p>
            <a:pPr marL="0" marR="0" lvl="0" indent="0" algn="l" rtl="0">
              <a:spcBef>
                <a:spcPts val="0"/>
              </a:spcBef>
              <a:spcAft>
                <a:spcPts val="0"/>
              </a:spcAft>
              <a:buNone/>
            </a:pPr>
            <a:r>
              <a:rPr lang="en-US" sz="2400" b="0" i="0" u="none" strike="noStrike">
                <a:solidFill>
                  <a:schemeClr val="dk1"/>
                </a:solidFill>
                <a:latin typeface="Arial"/>
                <a:ea typeface="Arial"/>
                <a:cs typeface="Arial"/>
                <a:sym typeface="Arial"/>
              </a:rPr>
              <a:t>cartesian() -Cartesian product with the other RDD.</a:t>
            </a:r>
            <a:endParaRPr/>
          </a:p>
          <a:p>
            <a:pPr marL="0" marR="0" lvl="0" indent="0" algn="l" rtl="0">
              <a:spcBef>
                <a:spcPts val="0"/>
              </a:spcBef>
              <a:spcAft>
                <a:spcPts val="0"/>
              </a:spcAft>
              <a:buNone/>
            </a:pPr>
            <a:r>
              <a:rPr lang="en-US" sz="2400" b="0" i="0" u="none" strike="noStrike">
                <a:solidFill>
                  <a:schemeClr val="dk1"/>
                </a:solidFill>
                <a:latin typeface="Arial"/>
                <a:ea typeface="Arial"/>
                <a:cs typeface="Arial"/>
                <a:sym typeface="Arial"/>
              </a:rPr>
              <a:t>rdd.cartesian(other)</a:t>
            </a:r>
            <a:endParaRPr/>
          </a:p>
          <a:p>
            <a:pPr marL="0" marR="0" lvl="0" indent="0" algn="l" rtl="0">
              <a:spcBef>
                <a:spcPts val="0"/>
              </a:spcBef>
              <a:spcAft>
                <a:spcPts val="0"/>
              </a:spcAft>
              <a:buNone/>
            </a:pPr>
            <a:r>
              <a:rPr lang="en-US" sz="2400" b="0" i="0" u="none" strike="noStrike">
                <a:solidFill>
                  <a:schemeClr val="dk1"/>
                </a:solidFill>
                <a:latin typeface="Arial"/>
                <a:ea typeface="Arial"/>
                <a:cs typeface="Arial"/>
                <a:sym typeface="Arial"/>
              </a:rPr>
              <a:t>{(1, 3), (1, 4), … (3,5)}</a:t>
            </a:r>
            <a:endParaRPr sz="24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64"/>
          <p:cNvSpPr txBox="1"/>
          <p:nvPr/>
        </p:nvSpPr>
        <p:spPr>
          <a:xfrm>
            <a:off x="152400" y="152400"/>
            <a:ext cx="8610600" cy="458583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800" b="0" i="0" dirty="0">
                <a:solidFill>
                  <a:srgbClr val="4A4A4A"/>
                </a:solidFill>
                <a:latin typeface="Open Sans"/>
                <a:ea typeface="Open Sans"/>
                <a:cs typeface="Open Sans"/>
                <a:sym typeface="Open Sans"/>
              </a:rPr>
              <a:t>What are accumulators</a:t>
            </a:r>
            <a:r>
              <a:rPr lang="en-US" sz="2800" b="0" i="0" dirty="0" smtClean="0">
                <a:solidFill>
                  <a:srgbClr val="4A4A4A"/>
                </a:solidFill>
                <a:latin typeface="Open Sans"/>
                <a:ea typeface="Open Sans"/>
                <a:cs typeface="Open Sans"/>
                <a:sym typeface="Open Sans"/>
              </a:rPr>
              <a:t>?</a:t>
            </a:r>
          </a:p>
          <a:p>
            <a:pPr marL="0" marR="0" lvl="0" indent="0" algn="just" rtl="0">
              <a:spcBef>
                <a:spcPts val="0"/>
              </a:spcBef>
              <a:spcAft>
                <a:spcPts val="0"/>
              </a:spcAft>
              <a:buNone/>
            </a:pPr>
            <a:endParaRPr sz="1200"/>
          </a:p>
          <a:p>
            <a:pPr marL="0" marR="0" lvl="0" indent="0" algn="just" rtl="0">
              <a:spcBef>
                <a:spcPts val="0"/>
              </a:spcBef>
              <a:spcAft>
                <a:spcPts val="0"/>
              </a:spcAft>
              <a:buNone/>
            </a:pPr>
            <a:r>
              <a:rPr lang="en-US" sz="2800" b="0" i="0" dirty="0">
                <a:solidFill>
                  <a:srgbClr val="4A4A4A"/>
                </a:solidFill>
                <a:latin typeface="Open Sans"/>
                <a:ea typeface="Open Sans"/>
                <a:cs typeface="Open Sans"/>
                <a:sym typeface="Open Sans"/>
              </a:rPr>
              <a:t>Accumulators are </a:t>
            </a:r>
            <a:r>
              <a:rPr lang="en-US" sz="2800" b="1" i="0" dirty="0">
                <a:solidFill>
                  <a:srgbClr val="4A4A4A"/>
                </a:solidFill>
                <a:latin typeface="Open Sans"/>
                <a:ea typeface="Open Sans"/>
                <a:cs typeface="Open Sans"/>
                <a:sym typeface="Open Sans"/>
              </a:rPr>
              <a:t>variables that are used for aggregating information across the executors</a:t>
            </a:r>
            <a:endParaRPr sz="1200"/>
          </a:p>
          <a:p>
            <a:pPr marL="0" marR="0" lvl="0" indent="0" algn="just" rtl="0">
              <a:spcBef>
                <a:spcPts val="0"/>
              </a:spcBef>
              <a:spcAft>
                <a:spcPts val="0"/>
              </a:spcAft>
              <a:buNone/>
            </a:pPr>
            <a:endParaRPr sz="2800">
              <a:solidFill>
                <a:srgbClr val="4A4A4A"/>
              </a:solidFill>
              <a:latin typeface="Open Sans"/>
              <a:ea typeface="Open Sans"/>
              <a:cs typeface="Open Sans"/>
              <a:sym typeface="Open Sans"/>
            </a:endParaRPr>
          </a:p>
          <a:p>
            <a:pPr marL="0" marR="0" lvl="0" indent="0" algn="just" rtl="0">
              <a:spcBef>
                <a:spcPts val="0"/>
              </a:spcBef>
              <a:spcAft>
                <a:spcPts val="0"/>
              </a:spcAft>
              <a:buNone/>
            </a:pPr>
            <a:r>
              <a:rPr lang="en-US" sz="2800" b="0" i="0" dirty="0">
                <a:solidFill>
                  <a:srgbClr val="4A4A4A"/>
                </a:solidFill>
                <a:latin typeface="Open Sans"/>
                <a:ea typeface="Open Sans"/>
                <a:cs typeface="Open Sans"/>
                <a:sym typeface="Open Sans"/>
              </a:rPr>
              <a:t>For example, this information can pertain to data or API diagnosis like </a:t>
            </a:r>
            <a:r>
              <a:rPr lang="en-US" sz="2800" b="1" i="0" dirty="0">
                <a:solidFill>
                  <a:srgbClr val="4A4A4A"/>
                </a:solidFill>
                <a:latin typeface="Open Sans"/>
                <a:ea typeface="Open Sans"/>
                <a:cs typeface="Open Sans"/>
                <a:sym typeface="Open Sans"/>
              </a:rPr>
              <a:t>how many records are corrupted or how many times a particular library API was called.</a:t>
            </a:r>
            <a:endParaRPr sz="1200"/>
          </a:p>
          <a:p>
            <a:pPr marL="0" marR="0" lvl="0" indent="0" algn="l" rtl="0">
              <a:spcBef>
                <a:spcPts val="0"/>
              </a:spcBef>
              <a:spcAft>
                <a:spcPts val="0"/>
              </a:spcAft>
              <a:buNone/>
            </a:pPr>
            <a:r>
              <a:rPr lang="en-US" sz="2800" b="0" i="0" dirty="0">
                <a:solidFill>
                  <a:srgbClr val="4A4A4A"/>
                </a:solidFill>
                <a:latin typeface="Open Sans"/>
                <a:ea typeface="Open Sans"/>
                <a:cs typeface="Open Sans"/>
                <a:sym typeface="Open Sans"/>
              </a:rPr>
              <a:t>To understand why we need accumulators, let’s see a small example.</a:t>
            </a:r>
            <a:endParaRPr sz="1200"/>
          </a:p>
        </p:txBody>
      </p:sp>
      <p:sp>
        <p:nvSpPr>
          <p:cNvPr id="363" name="Google Shape;363;p64" descr="logs-Spark-accumulators"/>
          <p:cNvSpPr/>
          <p:nvPr/>
        </p:nvSpPr>
        <p:spPr>
          <a:xfrm>
            <a:off x="4419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64" name="Google Shape;364;p64"/>
          <p:cNvPicPr preferRelativeResize="0"/>
          <p:nvPr/>
        </p:nvPicPr>
        <p:blipFill rotWithShape="1">
          <a:blip r:embed="rId3">
            <a:alphaModFix/>
          </a:blip>
          <a:srcRect/>
          <a:stretch/>
        </p:blipFill>
        <p:spPr>
          <a:xfrm>
            <a:off x="689903" y="4588412"/>
            <a:ext cx="7848600" cy="1714500"/>
          </a:xfrm>
          <a:prstGeom prst="rect">
            <a:avLst/>
          </a:prstGeom>
          <a:noFill/>
          <a:ln>
            <a:noFill/>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65"/>
          <p:cNvSpPr/>
          <p:nvPr/>
        </p:nvSpPr>
        <p:spPr>
          <a:xfrm>
            <a:off x="152400" y="1120676"/>
            <a:ext cx="8458200" cy="4616648"/>
          </a:xfrm>
          <a:prstGeom prst="rect">
            <a:avLst/>
          </a:prstGeom>
          <a:solidFill>
            <a:srgbClr val="FFFFFF"/>
          </a:solidFill>
          <a:ln>
            <a:noFill/>
          </a:ln>
        </p:spPr>
        <p:txBody>
          <a:bodyPr spcFirstLastPara="1" wrap="square" lIns="91425" tIns="0" rIns="91425" bIns="45700" anchor="ctr" anchorCtr="0">
            <a:noAutofit/>
          </a:bodyPr>
          <a:lstStyle/>
          <a:p>
            <a:pPr marL="0" marR="0" lvl="0" indent="0" algn="just" rtl="0">
              <a:lnSpc>
                <a:spcPct val="100000"/>
              </a:lnSpc>
              <a:spcBef>
                <a:spcPts val="0"/>
              </a:spcBef>
              <a:spcAft>
                <a:spcPts val="0"/>
              </a:spcAft>
              <a:buClr>
                <a:srgbClr val="4A4A4A"/>
              </a:buClr>
              <a:buSzPts val="1200"/>
              <a:buFont typeface="Open Sans"/>
              <a:buNone/>
            </a:pPr>
            <a:r>
              <a:rPr lang="en-US" sz="1200" b="0" i="0" u="sng" strike="noStrike" cap="none">
                <a:solidFill>
                  <a:srgbClr val="4A4A4A"/>
                </a:solidFill>
                <a:latin typeface="Open Sans"/>
                <a:ea typeface="Open Sans"/>
                <a:cs typeface="Open Sans"/>
                <a:sym typeface="Open Sans"/>
              </a:rPr>
              <a:t>There are 4 fields,</a:t>
            </a:r>
            <a:endParaRPr sz="600" b="0"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4A4A4A"/>
              </a:buClr>
              <a:buSzPts val="1800"/>
              <a:buFont typeface="Open Sans"/>
              <a:buNone/>
            </a:pPr>
            <a:r>
              <a:rPr lang="en-US" sz="1800" b="0" i="1" u="none" strike="noStrike" cap="none">
                <a:solidFill>
                  <a:srgbClr val="4A4A4A"/>
                </a:solidFill>
                <a:latin typeface="Open Sans"/>
                <a:ea typeface="Open Sans"/>
                <a:cs typeface="Open Sans"/>
                <a:sym typeface="Open Sans"/>
              </a:rPr>
              <a:t>Field 1 -&gt; City</a:t>
            </a:r>
            <a:endParaRPr sz="1800" b="0"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4A4A4A"/>
              </a:buClr>
              <a:buSzPts val="1800"/>
              <a:buFont typeface="Open Sans"/>
              <a:buNone/>
            </a:pPr>
            <a:r>
              <a:rPr lang="en-US" sz="1800" b="0" i="1" u="none" strike="noStrike" cap="none">
                <a:solidFill>
                  <a:srgbClr val="4A4A4A"/>
                </a:solidFill>
                <a:latin typeface="Open Sans"/>
                <a:ea typeface="Open Sans"/>
                <a:cs typeface="Open Sans"/>
                <a:sym typeface="Open Sans"/>
              </a:rPr>
              <a:t>Field 2 -&gt; Locality</a:t>
            </a:r>
            <a:endParaRPr sz="1800" b="0"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4A4A4A"/>
              </a:buClr>
              <a:buSzPts val="1800"/>
              <a:buFont typeface="Open Sans"/>
              <a:buNone/>
            </a:pPr>
            <a:r>
              <a:rPr lang="en-US" sz="1800" b="0" i="1" u="none" strike="noStrike" cap="none">
                <a:solidFill>
                  <a:srgbClr val="4A4A4A"/>
                </a:solidFill>
                <a:latin typeface="Open Sans"/>
                <a:ea typeface="Open Sans"/>
                <a:cs typeface="Open Sans"/>
                <a:sym typeface="Open Sans"/>
              </a:rPr>
              <a:t>Field 3 -&gt; Category of item sold</a:t>
            </a:r>
            <a:endParaRPr sz="1800" b="0"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4A4A4A"/>
              </a:buClr>
              <a:buSzPts val="1800"/>
              <a:buFont typeface="Open Sans"/>
              <a:buNone/>
            </a:pPr>
            <a:r>
              <a:rPr lang="en-US" sz="1800" b="0" i="1" u="none" strike="noStrike" cap="none">
                <a:solidFill>
                  <a:srgbClr val="4A4A4A"/>
                </a:solidFill>
                <a:latin typeface="Open Sans"/>
                <a:ea typeface="Open Sans"/>
                <a:cs typeface="Open Sans"/>
                <a:sym typeface="Open Sans"/>
              </a:rPr>
              <a:t>Field 4 -&gt; Value of item sold</a:t>
            </a:r>
            <a:endParaRPr sz="1800" b="0"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4A4A4A"/>
              </a:buClr>
              <a:buSzPts val="1800"/>
              <a:buFont typeface="Open Sans"/>
              <a:buNone/>
            </a:pPr>
            <a:r>
              <a:rPr lang="en-US" sz="1800" b="0" i="0" u="none" strike="noStrike" cap="none">
                <a:solidFill>
                  <a:srgbClr val="4A4A4A"/>
                </a:solidFill>
                <a:latin typeface="Open Sans"/>
                <a:ea typeface="Open Sans"/>
                <a:cs typeface="Open Sans"/>
                <a:sym typeface="Open Sans"/>
              </a:rPr>
              <a:t>However, the logs can be corrupted. For example, the second line is a blank line, the fourth line reports some network issues and finally the last line shows a sales value of zero (which cannot happen!).</a:t>
            </a:r>
            <a:endParaRPr/>
          </a:p>
          <a:p>
            <a:pPr marL="0" marR="0" lvl="0" indent="0" algn="just"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1200"/>
              <a:buFont typeface="Arial"/>
              <a:buNone/>
            </a:pPr>
            <a:endParaRPr sz="1200" b="0" i="0" u="none" strike="noStrike" cap="none">
              <a:solidFill>
                <a:srgbClr val="4A4A4A"/>
              </a:solidFill>
              <a:latin typeface="Open Sans"/>
              <a:ea typeface="Open Sans"/>
              <a:cs typeface="Open Sans"/>
              <a:sym typeface="Open Sans"/>
            </a:endParaRPr>
          </a:p>
          <a:p>
            <a:pPr marL="0" marR="0" lvl="0" indent="0" algn="just" rtl="0">
              <a:lnSpc>
                <a:spcPct val="100000"/>
              </a:lnSpc>
              <a:spcBef>
                <a:spcPts val="0"/>
              </a:spcBef>
              <a:spcAft>
                <a:spcPts val="0"/>
              </a:spcAft>
              <a:buClr>
                <a:schemeClr val="dk1"/>
              </a:buClr>
              <a:buSzPts val="1200"/>
              <a:buFont typeface="Arial"/>
              <a:buNone/>
            </a:pPr>
            <a:endParaRPr sz="1200">
              <a:solidFill>
                <a:srgbClr val="4A4A4A"/>
              </a:solidFill>
              <a:latin typeface="Open Sans"/>
              <a:ea typeface="Open Sans"/>
              <a:cs typeface="Open Sans"/>
              <a:sym typeface="Open Sans"/>
            </a:endParaRPr>
          </a:p>
          <a:p>
            <a:pPr marL="0" marR="0" lvl="0" indent="0" algn="just" rtl="0">
              <a:lnSpc>
                <a:spcPct val="100000"/>
              </a:lnSpc>
              <a:spcBef>
                <a:spcPts val="0"/>
              </a:spcBef>
              <a:spcAft>
                <a:spcPts val="0"/>
              </a:spcAft>
              <a:buClr>
                <a:srgbClr val="4A4A4A"/>
              </a:buClr>
              <a:buSzPts val="11700"/>
              <a:buFont typeface="Open Sans"/>
              <a:buNone/>
            </a:pPr>
            <a:r>
              <a:rPr lang="en-US" sz="11700" b="0" i="0" u="none" strike="noStrike" cap="none">
                <a:solidFill>
                  <a:srgbClr val="4A4A4A"/>
                </a:solidFill>
                <a:latin typeface="Open Sans"/>
                <a:ea typeface="Open Sans"/>
                <a:cs typeface="Open Sans"/>
                <a:sym typeface="Open Sans"/>
              </a:rPr>
              <a:t>             </a:t>
            </a:r>
            <a:endParaRPr sz="600" b="0" i="0" u="none" strike="noStrike" cap="none">
              <a:solidFill>
                <a:schemeClr val="dk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66"/>
          <p:cNvSpPr txBox="1"/>
          <p:nvPr/>
        </p:nvSpPr>
        <p:spPr>
          <a:xfrm>
            <a:off x="228600" y="168925"/>
            <a:ext cx="8610600" cy="330859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4A4A4A"/>
              </a:buClr>
              <a:buSzPts val="1800"/>
              <a:buFont typeface="Open Sans"/>
              <a:buNone/>
            </a:pPr>
            <a:r>
              <a:rPr lang="en-US" sz="1800" b="0" i="0" u="none" strike="noStrike" cap="none">
                <a:solidFill>
                  <a:srgbClr val="4A4A4A"/>
                </a:solidFill>
                <a:latin typeface="Open Sans"/>
                <a:ea typeface="Open Sans"/>
                <a:cs typeface="Open Sans"/>
                <a:sym typeface="Open Sans"/>
              </a:rPr>
              <a:t>We can use accumulators to analyse the transaction log to find out the number of blank logs (blank lines), number of times the network failed, any product that does not have a category or even number of times zero sales were recorded. </a:t>
            </a:r>
            <a:br>
              <a:rPr lang="en-US" sz="1800" b="0" i="0" u="none" strike="noStrike" cap="none">
                <a:solidFill>
                  <a:srgbClr val="4A4A4A"/>
                </a:solidFill>
                <a:latin typeface="Open Sans"/>
                <a:ea typeface="Open Sans"/>
                <a:cs typeface="Open Sans"/>
                <a:sym typeface="Open Sans"/>
              </a:rPr>
            </a:br>
            <a:r>
              <a:rPr lang="en-US" sz="15500" b="0" i="0" u="none" strike="noStrike" cap="none">
                <a:solidFill>
                  <a:srgbClr val="4A4A4A"/>
                </a:solidFill>
                <a:latin typeface="Open Sans"/>
                <a:ea typeface="Open Sans"/>
                <a:cs typeface="Open Sans"/>
                <a:sym typeface="Open Sans"/>
              </a:rPr>
              <a:t>               </a:t>
            </a:r>
            <a:endParaRPr sz="800" b="0" i="0" u="none" strike="noStrike" cap="none">
              <a:solidFill>
                <a:schemeClr val="dk1"/>
              </a:solidFill>
              <a:latin typeface="Calibri"/>
              <a:ea typeface="Calibri"/>
              <a:cs typeface="Calibri"/>
              <a:sym typeface="Calibri"/>
            </a:endParaRPr>
          </a:p>
        </p:txBody>
      </p:sp>
      <p:pic>
        <p:nvPicPr>
          <p:cNvPr id="375" name="Google Shape;375;p66" descr="variables-spark-accumulators"/>
          <p:cNvPicPr preferRelativeResize="0"/>
          <p:nvPr/>
        </p:nvPicPr>
        <p:blipFill rotWithShape="1">
          <a:blip r:embed="rId3">
            <a:alphaModFix/>
          </a:blip>
          <a:srcRect/>
          <a:stretch/>
        </p:blipFill>
        <p:spPr>
          <a:xfrm>
            <a:off x="990600" y="1143000"/>
            <a:ext cx="5238750" cy="2638425"/>
          </a:xfrm>
          <a:prstGeom prst="rect">
            <a:avLst/>
          </a:prstGeom>
          <a:noFill/>
          <a:ln>
            <a:noFill/>
          </a:ln>
        </p:spPr>
      </p:pic>
      <p:sp>
        <p:nvSpPr>
          <p:cNvPr id="376" name="Google Shape;376;p66"/>
          <p:cNvSpPr txBox="1"/>
          <p:nvPr/>
        </p:nvSpPr>
        <p:spPr>
          <a:xfrm>
            <a:off x="381000" y="3781425"/>
            <a:ext cx="8763000" cy="2708393"/>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800"/>
              <a:buFont typeface="Calibri"/>
              <a:buNone/>
            </a:pPr>
            <a:endParaRPr sz="1600" b="0" i="0" u="none" strike="noStrike" cap="none">
              <a:solidFill>
                <a:srgbClr val="4A4A4A"/>
              </a:solidFill>
              <a:latin typeface="Open Sans"/>
              <a:ea typeface="Open Sans"/>
              <a:cs typeface="Open Sans"/>
              <a:sym typeface="Open Sans"/>
            </a:endParaRPr>
          </a:p>
          <a:p>
            <a:pPr marL="0" marR="0" lvl="0" indent="0" algn="just" rtl="0">
              <a:lnSpc>
                <a:spcPct val="100000"/>
              </a:lnSpc>
              <a:spcBef>
                <a:spcPts val="0"/>
              </a:spcBef>
              <a:spcAft>
                <a:spcPts val="0"/>
              </a:spcAft>
              <a:buClr>
                <a:srgbClr val="4A4A4A"/>
              </a:buClr>
              <a:buSzPts val="1800"/>
              <a:buFont typeface="Open Sans"/>
              <a:buNone/>
            </a:pPr>
            <a:r>
              <a:rPr lang="en-US" sz="1600" b="0" i="0" u="none" strike="noStrike" cap="none" dirty="0">
                <a:solidFill>
                  <a:srgbClr val="4A4A4A"/>
                </a:solidFill>
                <a:latin typeface="Open Sans"/>
                <a:ea typeface="Open Sans"/>
                <a:cs typeface="Open Sans"/>
                <a:sym typeface="Open Sans"/>
              </a:rPr>
              <a:t>The problem with the above code is that when the </a:t>
            </a:r>
            <a:r>
              <a:rPr lang="en-US" sz="1600" b="1" i="0" u="none" strike="noStrike" cap="none" dirty="0">
                <a:solidFill>
                  <a:srgbClr val="4A4A4A"/>
                </a:solidFill>
                <a:latin typeface="Open Sans"/>
                <a:ea typeface="Open Sans"/>
                <a:cs typeface="Open Sans"/>
                <a:sym typeface="Open Sans"/>
              </a:rPr>
              <a:t>driver prints the variable </a:t>
            </a:r>
            <a:r>
              <a:rPr lang="en-US" sz="1600" b="1" i="1" u="none" strike="noStrike" cap="none" dirty="0" err="1">
                <a:solidFill>
                  <a:srgbClr val="4A4A4A"/>
                </a:solidFill>
                <a:latin typeface="Open Sans"/>
                <a:ea typeface="Open Sans"/>
                <a:cs typeface="Open Sans"/>
                <a:sym typeface="Open Sans"/>
              </a:rPr>
              <a:t>blankLines</a:t>
            </a:r>
            <a:r>
              <a:rPr lang="en-US" sz="1600" b="1" i="0" u="none" strike="noStrike" cap="none" dirty="0">
                <a:solidFill>
                  <a:srgbClr val="4A4A4A"/>
                </a:solidFill>
                <a:latin typeface="Open Sans"/>
                <a:ea typeface="Open Sans"/>
                <a:cs typeface="Open Sans"/>
                <a:sym typeface="Open Sans"/>
              </a:rPr>
              <a:t> its value will be zero</a:t>
            </a:r>
            <a:r>
              <a:rPr lang="en-US" sz="1600" b="0" i="0" u="none" strike="noStrike" cap="none" dirty="0">
                <a:solidFill>
                  <a:srgbClr val="4A4A4A"/>
                </a:solidFill>
                <a:latin typeface="Open Sans"/>
                <a:ea typeface="Open Sans"/>
                <a:cs typeface="Open Sans"/>
                <a:sym typeface="Open Sans"/>
              </a:rPr>
              <a:t>. </a:t>
            </a:r>
            <a:endParaRPr sz="1200"/>
          </a:p>
          <a:p>
            <a:pPr marL="0" marR="0" lvl="0" indent="0" algn="just" rtl="0">
              <a:lnSpc>
                <a:spcPct val="100000"/>
              </a:lnSpc>
              <a:spcBef>
                <a:spcPts val="0"/>
              </a:spcBef>
              <a:spcAft>
                <a:spcPts val="0"/>
              </a:spcAft>
              <a:buClr>
                <a:schemeClr val="dk1"/>
              </a:buClr>
              <a:buSzPts val="1800"/>
              <a:buFont typeface="Calibri"/>
              <a:buNone/>
            </a:pPr>
            <a:endParaRPr sz="1600">
              <a:solidFill>
                <a:srgbClr val="4A4A4A"/>
              </a:solidFill>
              <a:latin typeface="Open Sans"/>
              <a:ea typeface="Open Sans"/>
              <a:cs typeface="Open Sans"/>
              <a:sym typeface="Open Sans"/>
            </a:endParaRPr>
          </a:p>
          <a:p>
            <a:pPr marL="0" marR="0" lvl="0" indent="0" algn="just" rtl="0">
              <a:lnSpc>
                <a:spcPct val="100000"/>
              </a:lnSpc>
              <a:spcBef>
                <a:spcPts val="0"/>
              </a:spcBef>
              <a:spcAft>
                <a:spcPts val="0"/>
              </a:spcAft>
              <a:buClr>
                <a:srgbClr val="4A4A4A"/>
              </a:buClr>
              <a:buSzPts val="1800"/>
              <a:buFont typeface="Open Sans"/>
              <a:buNone/>
            </a:pPr>
            <a:r>
              <a:rPr lang="en-US" sz="1600" b="0" i="0" u="none" strike="noStrike" cap="none" dirty="0">
                <a:solidFill>
                  <a:srgbClr val="4A4A4A"/>
                </a:solidFill>
                <a:latin typeface="Open Sans"/>
                <a:ea typeface="Open Sans"/>
                <a:cs typeface="Open Sans"/>
                <a:sym typeface="Open Sans"/>
              </a:rPr>
              <a:t>This is because when </a:t>
            </a:r>
            <a:r>
              <a:rPr lang="en-US" sz="1600" b="1" i="0" u="none" strike="noStrike" cap="none" dirty="0">
                <a:solidFill>
                  <a:srgbClr val="4A4A4A"/>
                </a:solidFill>
                <a:latin typeface="Open Sans"/>
                <a:ea typeface="Open Sans"/>
                <a:cs typeface="Open Sans"/>
                <a:sym typeface="Open Sans"/>
              </a:rPr>
              <a:t>Spark ships this code to every executor the variables become local to that executor and its updated value is not relayed back to the driver</a:t>
            </a:r>
            <a:r>
              <a:rPr lang="en-US" sz="1600" b="0" i="0" u="none" strike="noStrike" cap="none" dirty="0">
                <a:solidFill>
                  <a:srgbClr val="4A4A4A"/>
                </a:solidFill>
                <a:latin typeface="Open Sans"/>
                <a:ea typeface="Open Sans"/>
                <a:cs typeface="Open Sans"/>
                <a:sym typeface="Open Sans"/>
              </a:rPr>
              <a:t>. </a:t>
            </a:r>
            <a:endParaRPr sz="1200"/>
          </a:p>
          <a:p>
            <a:pPr marL="0" marR="0" lvl="0" indent="0" algn="just" rtl="0">
              <a:lnSpc>
                <a:spcPct val="100000"/>
              </a:lnSpc>
              <a:spcBef>
                <a:spcPts val="0"/>
              </a:spcBef>
              <a:spcAft>
                <a:spcPts val="0"/>
              </a:spcAft>
              <a:buClr>
                <a:schemeClr val="dk1"/>
              </a:buClr>
              <a:buSzPts val="1800"/>
              <a:buFont typeface="Calibri"/>
              <a:buNone/>
            </a:pPr>
            <a:endParaRPr sz="1600">
              <a:solidFill>
                <a:srgbClr val="4A4A4A"/>
              </a:solidFill>
              <a:latin typeface="Open Sans"/>
              <a:ea typeface="Open Sans"/>
              <a:cs typeface="Open Sans"/>
              <a:sym typeface="Open Sans"/>
            </a:endParaRPr>
          </a:p>
          <a:p>
            <a:pPr marL="0" marR="0" lvl="0" indent="0" algn="just" rtl="0">
              <a:lnSpc>
                <a:spcPct val="100000"/>
              </a:lnSpc>
              <a:spcBef>
                <a:spcPts val="0"/>
              </a:spcBef>
              <a:spcAft>
                <a:spcPts val="0"/>
              </a:spcAft>
              <a:buClr>
                <a:srgbClr val="4A4A4A"/>
              </a:buClr>
              <a:buSzPts val="1800"/>
              <a:buFont typeface="Open Sans"/>
              <a:buNone/>
            </a:pPr>
            <a:r>
              <a:rPr lang="en-US" sz="1600" b="0" i="0" u="none" strike="noStrike" cap="none" dirty="0">
                <a:solidFill>
                  <a:srgbClr val="4A4A4A"/>
                </a:solidFill>
                <a:latin typeface="Open Sans"/>
                <a:ea typeface="Open Sans"/>
                <a:cs typeface="Open Sans"/>
                <a:sym typeface="Open Sans"/>
              </a:rPr>
              <a:t>To avoid this problem </a:t>
            </a:r>
            <a:r>
              <a:rPr lang="en-US" sz="1600" b="1" i="0" u="none" strike="noStrike" cap="none" dirty="0">
                <a:solidFill>
                  <a:srgbClr val="4A4A4A"/>
                </a:solidFill>
                <a:latin typeface="Open Sans"/>
                <a:ea typeface="Open Sans"/>
                <a:cs typeface="Open Sans"/>
                <a:sym typeface="Open Sans"/>
              </a:rPr>
              <a:t>we need to make </a:t>
            </a:r>
            <a:r>
              <a:rPr lang="en-US" sz="1600" b="1" i="1" u="none" strike="noStrike" cap="none" dirty="0" err="1">
                <a:solidFill>
                  <a:srgbClr val="4A4A4A"/>
                </a:solidFill>
                <a:latin typeface="Open Sans"/>
                <a:ea typeface="Open Sans"/>
                <a:cs typeface="Open Sans"/>
                <a:sym typeface="Open Sans"/>
              </a:rPr>
              <a:t>blankLines</a:t>
            </a:r>
            <a:r>
              <a:rPr lang="en-US" sz="1600" b="1" i="0" u="none" strike="noStrike" cap="none" dirty="0">
                <a:solidFill>
                  <a:srgbClr val="4A4A4A"/>
                </a:solidFill>
                <a:latin typeface="Open Sans"/>
                <a:ea typeface="Open Sans"/>
                <a:cs typeface="Open Sans"/>
                <a:sym typeface="Open Sans"/>
              </a:rPr>
              <a:t> an accumulator such that all the updates to this variable in every executor is relayed back to the driver.</a:t>
            </a:r>
            <a:endParaRPr sz="1200"/>
          </a:p>
          <a:p>
            <a:pPr marL="0" marR="0" lvl="0" indent="0" algn="just" rtl="0">
              <a:lnSpc>
                <a:spcPct val="100000"/>
              </a:lnSpc>
              <a:spcBef>
                <a:spcPts val="0"/>
              </a:spcBef>
              <a:spcAft>
                <a:spcPts val="0"/>
              </a:spcAft>
              <a:buClr>
                <a:schemeClr val="dk1"/>
              </a:buClr>
              <a:buSzPts val="800"/>
              <a:buFont typeface="Calibri"/>
              <a:buNone/>
            </a:pPr>
            <a:endParaRPr sz="700" b="1" i="0"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4A4A4A"/>
              </a:buClr>
              <a:buSzPts val="1800"/>
              <a:buFont typeface="Open Sans"/>
              <a:buNone/>
            </a:pPr>
            <a:r>
              <a:rPr lang="en-US" sz="1600" b="0" i="0" u="none" strike="noStrike" cap="none" dirty="0">
                <a:solidFill>
                  <a:srgbClr val="4A4A4A"/>
                </a:solidFill>
                <a:latin typeface="Open Sans"/>
                <a:ea typeface="Open Sans"/>
                <a:cs typeface="Open Sans"/>
                <a:sym typeface="Open Sans"/>
              </a:rPr>
              <a:t>So the above code should be written as,</a:t>
            </a:r>
            <a:endParaRPr sz="700" b="0" i="0" u="none" strike="noStrike" cap="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67"/>
          <p:cNvSpPr txBox="1"/>
          <p:nvPr/>
        </p:nvSpPr>
        <p:spPr>
          <a:xfrm>
            <a:off x="266700" y="4953000"/>
            <a:ext cx="8610600" cy="64633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4A4A4A"/>
              </a:buClr>
              <a:buSzPts val="1800"/>
              <a:buFont typeface="Open Sans"/>
              <a:buNone/>
            </a:pPr>
            <a:r>
              <a:rPr lang="en-US" sz="1800" b="0" i="0" u="none" strike="noStrike" cap="none">
                <a:solidFill>
                  <a:srgbClr val="4A4A4A"/>
                </a:solidFill>
                <a:latin typeface="Open Sans"/>
                <a:ea typeface="Open Sans"/>
                <a:cs typeface="Open Sans"/>
                <a:sym typeface="Open Sans"/>
              </a:rPr>
              <a:t>This guarantees that the accumulator </a:t>
            </a:r>
            <a:r>
              <a:rPr lang="en-US" sz="1800" b="0" i="1" u="none" strike="noStrike" cap="none">
                <a:solidFill>
                  <a:srgbClr val="4A4A4A"/>
                </a:solidFill>
                <a:latin typeface="Open Sans"/>
                <a:ea typeface="Open Sans"/>
                <a:cs typeface="Open Sans"/>
                <a:sym typeface="Open Sans"/>
              </a:rPr>
              <a:t>blankLines </a:t>
            </a:r>
            <a:r>
              <a:rPr lang="en-US" sz="1800" b="0" i="0" u="none" strike="noStrike" cap="none">
                <a:solidFill>
                  <a:srgbClr val="4A4A4A"/>
                </a:solidFill>
                <a:latin typeface="Open Sans"/>
                <a:ea typeface="Open Sans"/>
                <a:cs typeface="Open Sans"/>
                <a:sym typeface="Open Sans"/>
              </a:rPr>
              <a:t>is updated across every executor and the updates are relayed back to the driver.</a:t>
            </a:r>
            <a:endParaRPr/>
          </a:p>
        </p:txBody>
      </p:sp>
      <p:pic>
        <p:nvPicPr>
          <p:cNvPr id="382" name="Google Shape;382;p67" descr="code-spark-accumulators"/>
          <p:cNvPicPr preferRelativeResize="0"/>
          <p:nvPr/>
        </p:nvPicPr>
        <p:blipFill rotWithShape="1">
          <a:blip r:embed="rId3">
            <a:alphaModFix/>
          </a:blip>
          <a:srcRect/>
          <a:stretch/>
        </p:blipFill>
        <p:spPr>
          <a:xfrm>
            <a:off x="1143000" y="228600"/>
            <a:ext cx="7391400" cy="3619500"/>
          </a:xfrm>
          <a:prstGeom prst="rect">
            <a:avLst/>
          </a:prstGeom>
          <a:noFill/>
          <a:ln>
            <a:noFill/>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68"/>
          <p:cNvSpPr/>
          <p:nvPr/>
        </p:nvSpPr>
        <p:spPr>
          <a:xfrm>
            <a:off x="190500" y="-3412"/>
            <a:ext cx="8610600" cy="329320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Actions</a:t>
            </a:r>
            <a:endParaRPr/>
          </a:p>
          <a:p>
            <a:pPr marL="0" marR="0" lvl="0" indent="0" algn="l" rtl="0">
              <a:spcBef>
                <a:spcPts val="0"/>
              </a:spcBef>
              <a:spcAft>
                <a:spcPts val="0"/>
              </a:spcAft>
              <a:buNone/>
            </a:pPr>
            <a:endParaRPr sz="2000" b="1">
              <a:solidFill>
                <a:schemeClr val="dk1"/>
              </a:solidFill>
              <a:latin typeface="Arial"/>
              <a:ea typeface="Arial"/>
              <a:cs typeface="Arial"/>
              <a:sym typeface="Arial"/>
            </a:endParaRPr>
          </a:p>
          <a:p>
            <a:pPr marL="0" marR="0" lvl="0" indent="0" algn="just" rtl="0">
              <a:spcBef>
                <a:spcPts val="0"/>
              </a:spcBef>
              <a:spcAft>
                <a:spcPts val="0"/>
              </a:spcAft>
              <a:buNone/>
            </a:pPr>
            <a:r>
              <a:rPr lang="en-US" sz="2800">
                <a:solidFill>
                  <a:schemeClr val="dk1"/>
                </a:solidFill>
                <a:latin typeface="Arial"/>
                <a:ea typeface="Arial"/>
                <a:cs typeface="Arial"/>
                <a:sym typeface="Arial"/>
              </a:rPr>
              <a:t>The most common action on basic RDDs you will likely use is </a:t>
            </a:r>
            <a:r>
              <a:rPr lang="en-US" sz="2800" b="1">
                <a:solidFill>
                  <a:schemeClr val="dk1"/>
                </a:solidFill>
                <a:latin typeface="Arial"/>
                <a:ea typeface="Arial"/>
                <a:cs typeface="Arial"/>
                <a:sym typeface="Arial"/>
              </a:rPr>
              <a:t>reduce(), which takes a function that operates on two elements of the type in your RDD and returns a new element of the same type</a:t>
            </a:r>
            <a:endParaRPr sz="2800" b="1">
              <a:solidFill>
                <a:schemeClr val="dk1"/>
              </a:solidFill>
              <a:latin typeface="Calibri"/>
              <a:ea typeface="Calibri"/>
              <a:cs typeface="Calibri"/>
              <a:sym typeface="Calibri"/>
            </a:endParaRPr>
          </a:p>
          <a:p>
            <a:pPr marL="0" marR="0" lvl="0" indent="0" algn="just" rtl="0">
              <a:spcBef>
                <a:spcPts val="0"/>
              </a:spcBef>
              <a:spcAft>
                <a:spcPts val="0"/>
              </a:spcAft>
              <a:buNone/>
            </a:pPr>
            <a:endParaRPr sz="2800" b="1">
              <a:solidFill>
                <a:schemeClr val="dk1"/>
              </a:solidFill>
              <a:latin typeface="Arial"/>
              <a:ea typeface="Arial"/>
              <a:cs typeface="Arial"/>
              <a:sym typeface="Arial"/>
            </a:endParaRPr>
          </a:p>
          <a:p>
            <a:pPr marL="0" marR="0" lvl="0" indent="0" algn="just" rtl="0">
              <a:spcBef>
                <a:spcPts val="0"/>
              </a:spcBef>
              <a:spcAft>
                <a:spcPts val="0"/>
              </a:spcAft>
              <a:buNone/>
            </a:pPr>
            <a:endParaRPr sz="2800" b="1">
              <a:solidFill>
                <a:schemeClr val="dk1"/>
              </a:solidFill>
              <a:latin typeface="Arial"/>
              <a:ea typeface="Arial"/>
              <a:cs typeface="Arial"/>
              <a:sym typeface="Arial"/>
            </a:endParaRPr>
          </a:p>
        </p:txBody>
      </p:sp>
      <p:sp>
        <p:nvSpPr>
          <p:cNvPr id="388" name="Google Shape;388;p68"/>
          <p:cNvSpPr/>
          <p:nvPr/>
        </p:nvSpPr>
        <p:spPr>
          <a:xfrm>
            <a:off x="190500" y="2395240"/>
            <a:ext cx="8686800" cy="446276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rgbClr val="000000"/>
                </a:solidFill>
                <a:latin typeface="Arial"/>
                <a:ea typeface="Arial"/>
                <a:cs typeface="Arial"/>
                <a:sym typeface="Arial"/>
              </a:rPr>
              <a:t>Example 3-32. reduce() in Python</a:t>
            </a:r>
            <a:endParaRPr/>
          </a:p>
          <a:p>
            <a:pPr marL="0" marR="0" lvl="0" indent="0" algn="l" rtl="0">
              <a:spcBef>
                <a:spcPts val="0"/>
              </a:spcBef>
              <a:spcAft>
                <a:spcPts val="0"/>
              </a:spcAft>
              <a:buNone/>
            </a:pPr>
            <a:r>
              <a:rPr lang="en-US" sz="2800">
                <a:solidFill>
                  <a:srgbClr val="336666"/>
                </a:solidFill>
                <a:latin typeface="Arial"/>
                <a:ea typeface="Arial"/>
                <a:cs typeface="Arial"/>
                <a:sym typeface="Arial"/>
              </a:rPr>
              <a:t>sum </a:t>
            </a:r>
            <a:r>
              <a:rPr lang="en-US" sz="2800">
                <a:solidFill>
                  <a:srgbClr val="000000"/>
                </a:solidFill>
                <a:latin typeface="Arial"/>
                <a:ea typeface="Arial"/>
                <a:cs typeface="Arial"/>
                <a:sym typeface="Arial"/>
              </a:rPr>
              <a:t>= </a:t>
            </a:r>
            <a:r>
              <a:rPr lang="en-US" sz="2800">
                <a:solidFill>
                  <a:srgbClr val="000089"/>
                </a:solidFill>
                <a:latin typeface="Arial"/>
                <a:ea typeface="Arial"/>
                <a:cs typeface="Arial"/>
                <a:sym typeface="Arial"/>
              </a:rPr>
              <a:t>rdd</a:t>
            </a:r>
            <a:r>
              <a:rPr lang="en-US" sz="2800">
                <a:solidFill>
                  <a:srgbClr val="000000"/>
                </a:solidFill>
                <a:latin typeface="Arial"/>
                <a:ea typeface="Arial"/>
                <a:cs typeface="Arial"/>
                <a:sym typeface="Arial"/>
              </a:rPr>
              <a:t>.</a:t>
            </a:r>
            <a:r>
              <a:rPr lang="en-US" sz="2800">
                <a:solidFill>
                  <a:srgbClr val="000089"/>
                </a:solidFill>
                <a:latin typeface="Arial"/>
                <a:ea typeface="Arial"/>
                <a:cs typeface="Arial"/>
                <a:sym typeface="Arial"/>
              </a:rPr>
              <a:t>reduce</a:t>
            </a:r>
            <a:r>
              <a:rPr lang="en-US" sz="2800">
                <a:solidFill>
                  <a:srgbClr val="000000"/>
                </a:solidFill>
                <a:latin typeface="Arial"/>
                <a:ea typeface="Arial"/>
                <a:cs typeface="Arial"/>
                <a:sym typeface="Arial"/>
              </a:rPr>
              <a:t>(</a:t>
            </a:r>
            <a:r>
              <a:rPr lang="en-US" sz="2800" b="1">
                <a:solidFill>
                  <a:srgbClr val="00669A"/>
                </a:solidFill>
                <a:latin typeface="Arial"/>
                <a:ea typeface="Arial"/>
                <a:cs typeface="Arial"/>
                <a:sym typeface="Arial"/>
              </a:rPr>
              <a:t>lambda </a:t>
            </a:r>
            <a:r>
              <a:rPr lang="en-US" sz="2800">
                <a:solidFill>
                  <a:srgbClr val="000089"/>
                </a:solidFill>
                <a:latin typeface="Arial"/>
                <a:ea typeface="Arial"/>
                <a:cs typeface="Arial"/>
                <a:sym typeface="Arial"/>
              </a:rPr>
              <a:t>x</a:t>
            </a:r>
            <a:r>
              <a:rPr lang="en-US" sz="2800">
                <a:solidFill>
                  <a:srgbClr val="000000"/>
                </a:solidFill>
                <a:latin typeface="Arial"/>
                <a:ea typeface="Arial"/>
                <a:cs typeface="Arial"/>
                <a:sym typeface="Arial"/>
              </a:rPr>
              <a:t>, </a:t>
            </a:r>
            <a:r>
              <a:rPr lang="en-US" sz="2800">
                <a:solidFill>
                  <a:srgbClr val="000089"/>
                </a:solidFill>
                <a:latin typeface="Arial"/>
                <a:ea typeface="Arial"/>
                <a:cs typeface="Arial"/>
                <a:sym typeface="Arial"/>
              </a:rPr>
              <a:t>y</a:t>
            </a:r>
            <a:r>
              <a:rPr lang="en-US" sz="2800">
                <a:solidFill>
                  <a:srgbClr val="000000"/>
                </a:solidFill>
                <a:latin typeface="Arial"/>
                <a:ea typeface="Arial"/>
                <a:cs typeface="Arial"/>
                <a:sym typeface="Arial"/>
              </a:rPr>
              <a:t>: </a:t>
            </a:r>
            <a:r>
              <a:rPr lang="en-US" sz="2800">
                <a:solidFill>
                  <a:srgbClr val="000089"/>
                </a:solidFill>
                <a:latin typeface="Arial"/>
                <a:ea typeface="Arial"/>
                <a:cs typeface="Arial"/>
                <a:sym typeface="Arial"/>
              </a:rPr>
              <a:t>x </a:t>
            </a:r>
            <a:r>
              <a:rPr lang="en-US" sz="2800">
                <a:solidFill>
                  <a:srgbClr val="000000"/>
                </a:solidFill>
                <a:latin typeface="Arial"/>
                <a:ea typeface="Arial"/>
                <a:cs typeface="Arial"/>
                <a:sym typeface="Arial"/>
              </a:rPr>
              <a:t>+ </a:t>
            </a:r>
            <a:r>
              <a:rPr lang="en-US" sz="2800">
                <a:solidFill>
                  <a:srgbClr val="000089"/>
                </a:solidFill>
                <a:latin typeface="Arial"/>
                <a:ea typeface="Arial"/>
                <a:cs typeface="Arial"/>
                <a:sym typeface="Arial"/>
              </a:rPr>
              <a:t>y</a:t>
            </a:r>
            <a:r>
              <a:rPr lang="en-US" sz="2800">
                <a:solidFill>
                  <a:srgbClr val="000000"/>
                </a:solidFill>
                <a:latin typeface="Arial"/>
                <a:ea typeface="Arial"/>
                <a:cs typeface="Arial"/>
                <a:sym typeface="Arial"/>
              </a:rPr>
              <a:t>)</a:t>
            </a:r>
            <a:endParaRPr/>
          </a:p>
          <a:p>
            <a:pPr marL="0" marR="0" lvl="0" indent="0" algn="l" rtl="0">
              <a:spcBef>
                <a:spcPts val="0"/>
              </a:spcBef>
              <a:spcAft>
                <a:spcPts val="0"/>
              </a:spcAft>
              <a:buNone/>
            </a:pPr>
            <a:endParaRPr sz="2800">
              <a:solidFill>
                <a:srgbClr val="000000"/>
              </a:solidFill>
              <a:latin typeface="Arial"/>
              <a:ea typeface="Arial"/>
              <a:cs typeface="Arial"/>
              <a:sym typeface="Arial"/>
            </a:endParaRPr>
          </a:p>
          <a:p>
            <a:pPr marL="0" marR="0" lvl="0" indent="0" algn="l" rtl="0">
              <a:spcBef>
                <a:spcPts val="0"/>
              </a:spcBef>
              <a:spcAft>
                <a:spcPts val="0"/>
              </a:spcAft>
              <a:buNone/>
            </a:pPr>
            <a:r>
              <a:rPr lang="en-US" sz="2000" b="1">
                <a:solidFill>
                  <a:srgbClr val="000000"/>
                </a:solidFill>
                <a:latin typeface="Arial"/>
                <a:ea typeface="Arial"/>
                <a:cs typeface="Arial"/>
                <a:sym typeface="Arial"/>
              </a:rPr>
              <a:t>Example 3-33. reduce() in Scala</a:t>
            </a:r>
            <a:endParaRPr/>
          </a:p>
          <a:p>
            <a:pPr marL="0" marR="0" lvl="0" indent="0" algn="l" rtl="0">
              <a:spcBef>
                <a:spcPts val="0"/>
              </a:spcBef>
              <a:spcAft>
                <a:spcPts val="0"/>
              </a:spcAft>
              <a:buNone/>
            </a:pPr>
            <a:r>
              <a:rPr lang="en-US" sz="2800" b="1">
                <a:solidFill>
                  <a:srgbClr val="00669A"/>
                </a:solidFill>
                <a:latin typeface="Arial"/>
                <a:ea typeface="Arial"/>
                <a:cs typeface="Arial"/>
                <a:sym typeface="Arial"/>
              </a:rPr>
              <a:t>val </a:t>
            </a:r>
            <a:r>
              <a:rPr lang="en-US" sz="2800">
                <a:solidFill>
                  <a:srgbClr val="000089"/>
                </a:solidFill>
                <a:latin typeface="Arial"/>
                <a:ea typeface="Arial"/>
                <a:cs typeface="Arial"/>
                <a:sym typeface="Arial"/>
              </a:rPr>
              <a:t>sum </a:t>
            </a:r>
            <a:r>
              <a:rPr lang="en-US" sz="2800" b="1">
                <a:solidFill>
                  <a:srgbClr val="00669A"/>
                </a:solidFill>
                <a:latin typeface="Arial"/>
                <a:ea typeface="Arial"/>
                <a:cs typeface="Arial"/>
                <a:sym typeface="Arial"/>
              </a:rPr>
              <a:t>= </a:t>
            </a:r>
            <a:r>
              <a:rPr lang="en-US" sz="2800">
                <a:solidFill>
                  <a:srgbClr val="000089"/>
                </a:solidFill>
                <a:latin typeface="Arial"/>
                <a:ea typeface="Arial"/>
                <a:cs typeface="Arial"/>
                <a:sym typeface="Arial"/>
              </a:rPr>
              <a:t>rdd</a:t>
            </a:r>
            <a:r>
              <a:rPr lang="en-US" sz="2800">
                <a:solidFill>
                  <a:srgbClr val="000000"/>
                </a:solidFill>
                <a:latin typeface="Arial"/>
                <a:ea typeface="Arial"/>
                <a:cs typeface="Arial"/>
                <a:sym typeface="Arial"/>
              </a:rPr>
              <a:t>.</a:t>
            </a:r>
            <a:r>
              <a:rPr lang="en-US" sz="2800">
                <a:solidFill>
                  <a:srgbClr val="000089"/>
                </a:solidFill>
                <a:latin typeface="Arial"/>
                <a:ea typeface="Arial"/>
                <a:cs typeface="Arial"/>
                <a:sym typeface="Arial"/>
              </a:rPr>
              <a:t>reduce</a:t>
            </a:r>
            <a:r>
              <a:rPr lang="en-US" sz="2800">
                <a:solidFill>
                  <a:srgbClr val="000000"/>
                </a:solidFill>
                <a:latin typeface="Arial"/>
                <a:ea typeface="Arial"/>
                <a:cs typeface="Arial"/>
                <a:sym typeface="Arial"/>
              </a:rPr>
              <a:t>((</a:t>
            </a:r>
            <a:r>
              <a:rPr lang="en-US" sz="2800">
                <a:solidFill>
                  <a:srgbClr val="000089"/>
                </a:solidFill>
                <a:latin typeface="Arial"/>
                <a:ea typeface="Arial"/>
                <a:cs typeface="Arial"/>
                <a:sym typeface="Arial"/>
              </a:rPr>
              <a:t>x</a:t>
            </a:r>
            <a:r>
              <a:rPr lang="en-US" sz="2800">
                <a:solidFill>
                  <a:srgbClr val="000000"/>
                </a:solidFill>
                <a:latin typeface="Arial"/>
                <a:ea typeface="Arial"/>
                <a:cs typeface="Arial"/>
                <a:sym typeface="Arial"/>
              </a:rPr>
              <a:t>, </a:t>
            </a:r>
            <a:r>
              <a:rPr lang="en-US" sz="2800">
                <a:solidFill>
                  <a:srgbClr val="000089"/>
                </a:solidFill>
                <a:latin typeface="Arial"/>
                <a:ea typeface="Arial"/>
                <a:cs typeface="Arial"/>
                <a:sym typeface="Arial"/>
              </a:rPr>
              <a:t>y</a:t>
            </a:r>
            <a:r>
              <a:rPr lang="en-US" sz="2800">
                <a:solidFill>
                  <a:srgbClr val="000000"/>
                </a:solidFill>
                <a:latin typeface="Arial"/>
                <a:ea typeface="Arial"/>
                <a:cs typeface="Arial"/>
                <a:sym typeface="Arial"/>
              </a:rPr>
              <a:t>) </a:t>
            </a:r>
            <a:r>
              <a:rPr lang="en-US" sz="2800" b="1">
                <a:solidFill>
                  <a:srgbClr val="00669A"/>
                </a:solidFill>
                <a:latin typeface="Arial"/>
                <a:ea typeface="Arial"/>
                <a:cs typeface="Arial"/>
                <a:sym typeface="Arial"/>
              </a:rPr>
              <a:t>=&gt; </a:t>
            </a:r>
            <a:r>
              <a:rPr lang="en-US" sz="2800">
                <a:solidFill>
                  <a:srgbClr val="000089"/>
                </a:solidFill>
                <a:latin typeface="Arial"/>
                <a:ea typeface="Arial"/>
                <a:cs typeface="Arial"/>
                <a:sym typeface="Arial"/>
              </a:rPr>
              <a:t>x </a:t>
            </a:r>
            <a:r>
              <a:rPr lang="en-US" sz="2800">
                <a:solidFill>
                  <a:srgbClr val="000000"/>
                </a:solidFill>
                <a:latin typeface="Arial"/>
                <a:ea typeface="Arial"/>
                <a:cs typeface="Arial"/>
                <a:sym typeface="Arial"/>
              </a:rPr>
              <a:t>+ </a:t>
            </a:r>
            <a:r>
              <a:rPr lang="en-US" sz="2800">
                <a:solidFill>
                  <a:srgbClr val="000089"/>
                </a:solidFill>
                <a:latin typeface="Arial"/>
                <a:ea typeface="Arial"/>
                <a:cs typeface="Arial"/>
                <a:sym typeface="Arial"/>
              </a:rPr>
              <a:t>y</a:t>
            </a:r>
            <a:r>
              <a:rPr lang="en-US" sz="2800">
                <a:solidFill>
                  <a:srgbClr val="000000"/>
                </a:solidFill>
                <a:latin typeface="Arial"/>
                <a:ea typeface="Arial"/>
                <a:cs typeface="Arial"/>
                <a:sym typeface="Arial"/>
              </a:rPr>
              <a:t>)</a:t>
            </a:r>
            <a:endParaRPr/>
          </a:p>
          <a:p>
            <a:pPr marL="0" marR="0" lvl="0" indent="0" algn="l" rtl="0">
              <a:spcBef>
                <a:spcPts val="0"/>
              </a:spcBef>
              <a:spcAft>
                <a:spcPts val="0"/>
              </a:spcAft>
              <a:buNone/>
            </a:pPr>
            <a:endParaRPr sz="2800">
              <a:solidFill>
                <a:srgbClr val="000000"/>
              </a:solidFill>
              <a:latin typeface="Arial"/>
              <a:ea typeface="Arial"/>
              <a:cs typeface="Arial"/>
              <a:sym typeface="Arial"/>
            </a:endParaRPr>
          </a:p>
          <a:p>
            <a:pPr marL="0" marR="0" lvl="0" indent="0" algn="l" rtl="0">
              <a:spcBef>
                <a:spcPts val="0"/>
              </a:spcBef>
              <a:spcAft>
                <a:spcPts val="0"/>
              </a:spcAft>
              <a:buNone/>
            </a:pPr>
            <a:r>
              <a:rPr lang="en-US" sz="2000" b="1">
                <a:solidFill>
                  <a:srgbClr val="000000"/>
                </a:solidFill>
                <a:latin typeface="Arial"/>
                <a:ea typeface="Arial"/>
                <a:cs typeface="Arial"/>
                <a:sym typeface="Arial"/>
              </a:rPr>
              <a:t>Example 3-34. reduce() in Java</a:t>
            </a:r>
            <a:endParaRPr/>
          </a:p>
          <a:p>
            <a:pPr marL="0" marR="0" lvl="0" indent="0" algn="l" rtl="0">
              <a:spcBef>
                <a:spcPts val="0"/>
              </a:spcBef>
              <a:spcAft>
                <a:spcPts val="0"/>
              </a:spcAft>
              <a:buNone/>
            </a:pPr>
            <a:r>
              <a:rPr lang="en-US" sz="2800">
                <a:solidFill>
                  <a:srgbClr val="000089"/>
                </a:solidFill>
                <a:latin typeface="Arial"/>
                <a:ea typeface="Arial"/>
                <a:cs typeface="Arial"/>
                <a:sym typeface="Arial"/>
              </a:rPr>
              <a:t>Integer sum </a:t>
            </a:r>
            <a:r>
              <a:rPr lang="en-US" sz="2800">
                <a:solidFill>
                  <a:srgbClr val="000000"/>
                </a:solidFill>
                <a:latin typeface="Arial"/>
                <a:ea typeface="Arial"/>
                <a:cs typeface="Arial"/>
                <a:sym typeface="Arial"/>
              </a:rPr>
              <a:t>= </a:t>
            </a:r>
            <a:r>
              <a:rPr lang="en-US" sz="2800">
                <a:solidFill>
                  <a:srgbClr val="000089"/>
                </a:solidFill>
                <a:latin typeface="Arial"/>
                <a:ea typeface="Arial"/>
                <a:cs typeface="Arial"/>
                <a:sym typeface="Arial"/>
              </a:rPr>
              <a:t>rdd</a:t>
            </a:r>
            <a:r>
              <a:rPr lang="en-US" sz="2800">
                <a:solidFill>
                  <a:srgbClr val="000000"/>
                </a:solidFill>
                <a:latin typeface="Arial"/>
                <a:ea typeface="Arial"/>
                <a:cs typeface="Arial"/>
                <a:sym typeface="Arial"/>
              </a:rPr>
              <a:t>.</a:t>
            </a:r>
            <a:r>
              <a:rPr lang="en-US" sz="2800">
                <a:solidFill>
                  <a:srgbClr val="33009A"/>
                </a:solidFill>
                <a:latin typeface="Arial"/>
                <a:ea typeface="Arial"/>
                <a:cs typeface="Arial"/>
                <a:sym typeface="Arial"/>
              </a:rPr>
              <a:t>reduce</a:t>
            </a:r>
            <a:r>
              <a:rPr lang="en-US" sz="2800">
                <a:solidFill>
                  <a:srgbClr val="000000"/>
                </a:solidFill>
                <a:latin typeface="Arial"/>
                <a:ea typeface="Arial"/>
                <a:cs typeface="Arial"/>
                <a:sym typeface="Arial"/>
              </a:rPr>
              <a:t>(</a:t>
            </a:r>
            <a:r>
              <a:rPr lang="en-US" sz="2800" b="1">
                <a:solidFill>
                  <a:srgbClr val="00669A"/>
                </a:solidFill>
                <a:latin typeface="Arial"/>
                <a:ea typeface="Arial"/>
                <a:cs typeface="Arial"/>
                <a:sym typeface="Arial"/>
              </a:rPr>
              <a:t>new </a:t>
            </a:r>
            <a:r>
              <a:rPr lang="en-US" sz="2800">
                <a:solidFill>
                  <a:srgbClr val="000089"/>
                </a:solidFill>
                <a:latin typeface="Arial"/>
                <a:ea typeface="Arial"/>
                <a:cs typeface="Arial"/>
                <a:sym typeface="Arial"/>
              </a:rPr>
              <a:t>Function2</a:t>
            </a:r>
            <a:r>
              <a:rPr lang="en-US" sz="2800">
                <a:solidFill>
                  <a:srgbClr val="000000"/>
                </a:solidFill>
                <a:latin typeface="Arial"/>
                <a:ea typeface="Arial"/>
                <a:cs typeface="Arial"/>
                <a:sym typeface="Arial"/>
              </a:rPr>
              <a:t>&lt;</a:t>
            </a:r>
            <a:r>
              <a:rPr lang="en-US" sz="2800">
                <a:solidFill>
                  <a:srgbClr val="000089"/>
                </a:solidFill>
                <a:latin typeface="Arial"/>
                <a:ea typeface="Arial"/>
                <a:cs typeface="Arial"/>
                <a:sym typeface="Arial"/>
              </a:rPr>
              <a:t>Integer</a:t>
            </a:r>
            <a:r>
              <a:rPr lang="en-US" sz="2800">
                <a:solidFill>
                  <a:srgbClr val="000000"/>
                </a:solidFill>
                <a:latin typeface="Arial"/>
                <a:ea typeface="Arial"/>
                <a:cs typeface="Arial"/>
                <a:sym typeface="Arial"/>
              </a:rPr>
              <a:t>, </a:t>
            </a:r>
            <a:r>
              <a:rPr lang="en-US" sz="2800">
                <a:solidFill>
                  <a:srgbClr val="000089"/>
                </a:solidFill>
                <a:latin typeface="Arial"/>
                <a:ea typeface="Arial"/>
                <a:cs typeface="Arial"/>
                <a:sym typeface="Arial"/>
              </a:rPr>
              <a:t>Integer</a:t>
            </a:r>
            <a:r>
              <a:rPr lang="en-US" sz="2800">
                <a:solidFill>
                  <a:srgbClr val="000000"/>
                </a:solidFill>
                <a:latin typeface="Arial"/>
                <a:ea typeface="Arial"/>
                <a:cs typeface="Arial"/>
                <a:sym typeface="Arial"/>
              </a:rPr>
              <a:t>, </a:t>
            </a:r>
            <a:r>
              <a:rPr lang="en-US" sz="2800">
                <a:solidFill>
                  <a:srgbClr val="000089"/>
                </a:solidFill>
                <a:latin typeface="Arial"/>
                <a:ea typeface="Arial"/>
                <a:cs typeface="Arial"/>
                <a:sym typeface="Arial"/>
              </a:rPr>
              <a:t>Integer</a:t>
            </a:r>
            <a:r>
              <a:rPr lang="en-US" sz="2800">
                <a:solidFill>
                  <a:srgbClr val="000000"/>
                </a:solidFill>
                <a:latin typeface="Arial"/>
                <a:ea typeface="Arial"/>
                <a:cs typeface="Arial"/>
                <a:sym typeface="Arial"/>
              </a:rPr>
              <a:t>&gt;() {</a:t>
            </a:r>
            <a:endParaRPr/>
          </a:p>
          <a:p>
            <a:pPr marL="0" marR="0" lvl="0" indent="0" algn="l" rtl="0">
              <a:spcBef>
                <a:spcPts val="0"/>
              </a:spcBef>
              <a:spcAft>
                <a:spcPts val="0"/>
              </a:spcAft>
              <a:buNone/>
            </a:pPr>
            <a:r>
              <a:rPr lang="en-US" sz="2800" b="1">
                <a:solidFill>
                  <a:srgbClr val="00669A"/>
                </a:solidFill>
                <a:latin typeface="Arial"/>
                <a:ea typeface="Arial"/>
                <a:cs typeface="Arial"/>
                <a:sym typeface="Arial"/>
              </a:rPr>
              <a:t>public </a:t>
            </a:r>
            <a:r>
              <a:rPr lang="en-US" sz="2800">
                <a:solidFill>
                  <a:srgbClr val="000089"/>
                </a:solidFill>
                <a:latin typeface="Arial"/>
                <a:ea typeface="Arial"/>
                <a:cs typeface="Arial"/>
                <a:sym typeface="Arial"/>
              </a:rPr>
              <a:t>Integer </a:t>
            </a:r>
            <a:r>
              <a:rPr lang="en-US" sz="2800">
                <a:solidFill>
                  <a:srgbClr val="CD00FF"/>
                </a:solidFill>
                <a:latin typeface="Arial"/>
                <a:ea typeface="Arial"/>
                <a:cs typeface="Arial"/>
                <a:sym typeface="Arial"/>
              </a:rPr>
              <a:t>call</a:t>
            </a:r>
            <a:r>
              <a:rPr lang="en-US" sz="2800">
                <a:solidFill>
                  <a:srgbClr val="000000"/>
                </a:solidFill>
                <a:latin typeface="Arial"/>
                <a:ea typeface="Arial"/>
                <a:cs typeface="Arial"/>
                <a:sym typeface="Arial"/>
              </a:rPr>
              <a:t>(</a:t>
            </a:r>
            <a:r>
              <a:rPr lang="en-US" sz="2800">
                <a:solidFill>
                  <a:srgbClr val="000089"/>
                </a:solidFill>
                <a:latin typeface="Arial"/>
                <a:ea typeface="Arial"/>
                <a:cs typeface="Arial"/>
                <a:sym typeface="Arial"/>
              </a:rPr>
              <a:t>Integer x</a:t>
            </a:r>
            <a:r>
              <a:rPr lang="en-US" sz="2800">
                <a:solidFill>
                  <a:srgbClr val="000000"/>
                </a:solidFill>
                <a:latin typeface="Arial"/>
                <a:ea typeface="Arial"/>
                <a:cs typeface="Arial"/>
                <a:sym typeface="Arial"/>
              </a:rPr>
              <a:t>, </a:t>
            </a:r>
            <a:r>
              <a:rPr lang="en-US" sz="2800">
                <a:solidFill>
                  <a:srgbClr val="000089"/>
                </a:solidFill>
                <a:latin typeface="Arial"/>
                <a:ea typeface="Arial"/>
                <a:cs typeface="Arial"/>
                <a:sym typeface="Arial"/>
              </a:rPr>
              <a:t>Integer y</a:t>
            </a:r>
            <a:r>
              <a:rPr lang="en-US" sz="2800">
                <a:solidFill>
                  <a:srgbClr val="000000"/>
                </a:solidFill>
                <a:latin typeface="Arial"/>
                <a:ea typeface="Arial"/>
                <a:cs typeface="Arial"/>
                <a:sym typeface="Arial"/>
              </a:rPr>
              <a:t>) { </a:t>
            </a:r>
            <a:r>
              <a:rPr lang="en-US" sz="2800" b="1">
                <a:solidFill>
                  <a:srgbClr val="00669A"/>
                </a:solidFill>
                <a:latin typeface="Arial"/>
                <a:ea typeface="Arial"/>
                <a:cs typeface="Arial"/>
                <a:sym typeface="Arial"/>
              </a:rPr>
              <a:t>return </a:t>
            </a:r>
            <a:r>
              <a:rPr lang="en-US" sz="2800">
                <a:solidFill>
                  <a:srgbClr val="000089"/>
                </a:solidFill>
                <a:latin typeface="Arial"/>
                <a:ea typeface="Arial"/>
                <a:cs typeface="Arial"/>
                <a:sym typeface="Arial"/>
              </a:rPr>
              <a:t>x </a:t>
            </a:r>
            <a:r>
              <a:rPr lang="en-US" sz="2800">
                <a:solidFill>
                  <a:srgbClr val="000000"/>
                </a:solidFill>
                <a:latin typeface="Arial"/>
                <a:ea typeface="Arial"/>
                <a:cs typeface="Arial"/>
                <a:sym typeface="Arial"/>
              </a:rPr>
              <a:t>+ </a:t>
            </a:r>
            <a:r>
              <a:rPr lang="en-US" sz="2800">
                <a:solidFill>
                  <a:srgbClr val="000089"/>
                </a:solidFill>
                <a:latin typeface="Arial"/>
                <a:ea typeface="Arial"/>
                <a:cs typeface="Arial"/>
                <a:sym typeface="Arial"/>
              </a:rPr>
              <a:t>y</a:t>
            </a:r>
            <a:r>
              <a:rPr lang="en-US" sz="2800">
                <a:solidFill>
                  <a:srgbClr val="000000"/>
                </a:solidFill>
                <a:latin typeface="Arial"/>
                <a:ea typeface="Arial"/>
                <a:cs typeface="Arial"/>
                <a:sym typeface="Arial"/>
              </a:rPr>
              <a:t>; } });</a:t>
            </a:r>
            <a:endParaRPr sz="2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69"/>
          <p:cNvSpPr/>
          <p:nvPr/>
        </p:nvSpPr>
        <p:spPr>
          <a:xfrm>
            <a:off x="373487" y="1088704"/>
            <a:ext cx="7054403" cy="563231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val data = Seq(("Project", 1),</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  ("Gutenberg’s", 1),</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  ("Alice’s", 1),</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  ("Adventures", 1),</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  ("in", 1),</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  ("Wonderland", 1),</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  ("Project", 1),</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  ("Gutenberg’s", 1),</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  ("Adventures", 1),</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  ("in", 1),</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  ("Wonderland", 1),</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  ("Project", 1),</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  ("Gutenberg’s", 1))</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  val  rdd=spark.sparkContext.parallelize(data)</a:t>
            </a:r>
            <a:endParaRPr/>
          </a:p>
        </p:txBody>
      </p:sp>
      <p:sp>
        <p:nvSpPr>
          <p:cNvPr id="394" name="Google Shape;394;p69"/>
          <p:cNvSpPr/>
          <p:nvPr/>
        </p:nvSpPr>
        <p:spPr>
          <a:xfrm>
            <a:off x="3657600" y="1905000"/>
            <a:ext cx="5181600" cy="156966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000000"/>
                </a:solidFill>
                <a:latin typeface="Open Sans"/>
                <a:ea typeface="Open Sans"/>
                <a:cs typeface="Open Sans"/>
                <a:sym typeface="Open Sans"/>
              </a:rPr>
              <a:t>As you see the data here, it’s in key/value pair.</a:t>
            </a:r>
            <a:endParaRPr/>
          </a:p>
          <a:p>
            <a:pPr marL="0" marR="0" lvl="0" indent="0" algn="l" rtl="0">
              <a:spcBef>
                <a:spcPts val="0"/>
              </a:spcBef>
              <a:spcAft>
                <a:spcPts val="0"/>
              </a:spcAft>
              <a:buNone/>
            </a:pPr>
            <a:r>
              <a:rPr lang="en-US" sz="2400">
                <a:solidFill>
                  <a:srgbClr val="000000"/>
                </a:solidFill>
                <a:latin typeface="Open Sans"/>
                <a:ea typeface="Open Sans"/>
                <a:cs typeface="Open Sans"/>
                <a:sym typeface="Open Sans"/>
              </a:rPr>
              <a:t> Key is the work name and value is the count.</a:t>
            </a:r>
            <a:endParaRPr sz="2400">
              <a:solidFill>
                <a:schemeClr val="dk1"/>
              </a:solidFill>
              <a:latin typeface="Calibri"/>
              <a:ea typeface="Calibri"/>
              <a:cs typeface="Calibri"/>
              <a:sym typeface="Calibri"/>
            </a:endParaRPr>
          </a:p>
        </p:txBody>
      </p:sp>
      <p:sp>
        <p:nvSpPr>
          <p:cNvPr id="395" name="Google Shape;395;p69"/>
          <p:cNvSpPr txBox="1"/>
          <p:nvPr/>
        </p:nvSpPr>
        <p:spPr>
          <a:xfrm>
            <a:off x="609600" y="369023"/>
            <a:ext cx="35052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Reducebykey()</a:t>
            </a:r>
            <a:endParaRPr sz="2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70"/>
          <p:cNvSpPr/>
          <p:nvPr/>
        </p:nvSpPr>
        <p:spPr>
          <a:xfrm>
            <a:off x="257577" y="1225818"/>
            <a:ext cx="7778840" cy="8309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Below is the syntax of the Spark RDD reduceByKey() transformation</a:t>
            </a:r>
            <a:endParaRPr/>
          </a:p>
        </p:txBody>
      </p:sp>
      <p:sp>
        <p:nvSpPr>
          <p:cNvPr id="401" name="Google Shape;401;p70"/>
          <p:cNvSpPr/>
          <p:nvPr/>
        </p:nvSpPr>
        <p:spPr>
          <a:xfrm>
            <a:off x="257577" y="2347143"/>
            <a:ext cx="7778840" cy="73866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100">
                <a:solidFill>
                  <a:schemeClr val="dk1"/>
                </a:solidFill>
                <a:latin typeface="Calibri"/>
                <a:ea typeface="Calibri"/>
                <a:cs typeface="Calibri"/>
                <a:sym typeface="Calibri"/>
              </a:rPr>
              <a:t>val rdd2=rdd.reduceByKey(_ + _)</a:t>
            </a:r>
            <a:endParaRPr/>
          </a:p>
          <a:p>
            <a:pPr marL="0" marR="0" lvl="0" indent="0" algn="l" rtl="0">
              <a:spcBef>
                <a:spcPts val="0"/>
              </a:spcBef>
              <a:spcAft>
                <a:spcPts val="0"/>
              </a:spcAft>
              <a:buNone/>
            </a:pPr>
            <a:r>
              <a:rPr lang="en-US" sz="2100">
                <a:solidFill>
                  <a:schemeClr val="dk1"/>
                </a:solidFill>
                <a:latin typeface="Calibri"/>
                <a:ea typeface="Calibri"/>
                <a:cs typeface="Calibri"/>
                <a:sym typeface="Calibri"/>
              </a:rPr>
              <a:t>  rdd2.foreach(println)</a:t>
            </a:r>
            <a:endParaRPr/>
          </a:p>
        </p:txBody>
      </p:sp>
      <p:pic>
        <p:nvPicPr>
          <p:cNvPr id="402" name="Google Shape;402;p70" descr="pyspark rdd reducebyKey()"/>
          <p:cNvPicPr preferRelativeResize="0"/>
          <p:nvPr/>
        </p:nvPicPr>
        <p:blipFill rotWithShape="1">
          <a:blip r:embed="rId3">
            <a:alphaModFix/>
          </a:blip>
          <a:srcRect/>
          <a:stretch/>
        </p:blipFill>
        <p:spPr>
          <a:xfrm>
            <a:off x="838200" y="4114800"/>
            <a:ext cx="2028825" cy="1328738"/>
          </a:xfrm>
          <a:prstGeom prst="rect">
            <a:avLst/>
          </a:prstGeom>
          <a:noFill/>
          <a:ln>
            <a:noFill/>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71"/>
          <p:cNvSpPr/>
          <p:nvPr/>
        </p:nvSpPr>
        <p:spPr>
          <a:xfrm>
            <a:off x="23884" y="152400"/>
            <a:ext cx="9120116" cy="4401205"/>
          </a:xfrm>
          <a:prstGeom prst="rect">
            <a:avLst/>
          </a:prstGeom>
          <a:noFill/>
          <a:ln>
            <a:noFill/>
          </a:ln>
        </p:spPr>
        <p:txBody>
          <a:bodyPr spcFirstLastPara="1" wrap="square" lIns="91425" tIns="45700" rIns="91425" bIns="45700" anchor="t" anchorCtr="0">
            <a:noAutofit/>
          </a:bodyPr>
          <a:lstStyle/>
          <a:p>
            <a:pPr marL="342900" marR="0" lvl="0" indent="-342900" algn="just" rtl="0">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Similar to reduce() is </a:t>
            </a:r>
            <a:r>
              <a:rPr lang="en-US" sz="2800" b="1">
                <a:solidFill>
                  <a:schemeClr val="dk1"/>
                </a:solidFill>
                <a:latin typeface="Arial"/>
                <a:ea typeface="Arial"/>
                <a:cs typeface="Arial"/>
                <a:sym typeface="Arial"/>
              </a:rPr>
              <a:t>fold(), which also takes a function with the same signature as needed for reduce(), but in addition takes a “zero value” to be used for the initial call on each partition</a:t>
            </a:r>
            <a:r>
              <a:rPr lang="en-US" sz="2800">
                <a:solidFill>
                  <a:schemeClr val="dk1"/>
                </a:solidFill>
                <a:latin typeface="Arial"/>
                <a:ea typeface="Arial"/>
                <a:cs typeface="Arial"/>
                <a:sym typeface="Arial"/>
              </a:rPr>
              <a:t>. </a:t>
            </a:r>
            <a:endParaRPr/>
          </a:p>
          <a:p>
            <a:pPr marL="0" marR="0" lvl="0" indent="0" algn="l" rtl="0">
              <a:spcBef>
                <a:spcPts val="0"/>
              </a:spcBef>
              <a:spcAft>
                <a:spcPts val="0"/>
              </a:spcAft>
              <a:buNone/>
            </a:pPr>
            <a:endParaRPr sz="2800">
              <a:solidFill>
                <a:schemeClr val="dk1"/>
              </a:solidFill>
              <a:latin typeface="Arial"/>
              <a:ea typeface="Arial"/>
              <a:cs typeface="Arial"/>
              <a:sym typeface="Arial"/>
            </a:endParaRPr>
          </a:p>
          <a:p>
            <a:pPr marL="342900" marR="0" lvl="0" indent="-342900" algn="just" rtl="0">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The </a:t>
            </a:r>
            <a:r>
              <a:rPr lang="en-US" sz="2800" b="1">
                <a:solidFill>
                  <a:schemeClr val="dk1"/>
                </a:solidFill>
                <a:latin typeface="Arial"/>
                <a:ea typeface="Arial"/>
                <a:cs typeface="Arial"/>
                <a:sym typeface="Arial"/>
              </a:rPr>
              <a:t>zero value you provide should be the identity element for your operation</a:t>
            </a:r>
            <a:r>
              <a:rPr lang="en-US" sz="2800">
                <a:solidFill>
                  <a:schemeClr val="dk1"/>
                </a:solidFill>
                <a:latin typeface="Arial"/>
                <a:ea typeface="Arial"/>
                <a:cs typeface="Arial"/>
                <a:sym typeface="Arial"/>
              </a:rPr>
              <a:t>; that is, applying it multiple times with your function should not change the value (</a:t>
            </a:r>
            <a:r>
              <a:rPr lang="en-US" sz="2800" b="1">
                <a:solidFill>
                  <a:schemeClr val="dk1"/>
                </a:solidFill>
                <a:latin typeface="Arial"/>
                <a:ea typeface="Arial"/>
                <a:cs typeface="Arial"/>
                <a:sym typeface="Arial"/>
              </a:rPr>
              <a:t>e.g., 0 for +, 1 for *, or an empty list for concatenation</a:t>
            </a:r>
            <a:r>
              <a:rPr lang="en-US" sz="2400" b="1">
                <a:solidFill>
                  <a:schemeClr val="dk1"/>
                </a:solidFill>
                <a:latin typeface="Arial"/>
                <a:ea typeface="Arial"/>
                <a:cs typeface="Arial"/>
                <a:sym typeface="Arial"/>
              </a:rPr>
              <a:t>).</a:t>
            </a:r>
            <a:endParaRPr sz="2400" b="1">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8"/>
          <p:cNvSpPr/>
          <p:nvPr/>
        </p:nvSpPr>
        <p:spPr>
          <a:xfrm>
            <a:off x="228600" y="762000"/>
            <a:ext cx="8610600" cy="427809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Spark Core</a:t>
            </a:r>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177800" algn="just" rtl="0">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Spark Core contains the </a:t>
            </a:r>
            <a:r>
              <a:rPr lang="en-US" sz="2800" b="1">
                <a:solidFill>
                  <a:schemeClr val="dk1"/>
                </a:solidFill>
                <a:latin typeface="Calibri"/>
                <a:ea typeface="Calibri"/>
                <a:cs typeface="Calibri"/>
                <a:sym typeface="Calibri"/>
              </a:rPr>
              <a:t>basic functionality </a:t>
            </a:r>
            <a:r>
              <a:rPr lang="en-US" sz="2800">
                <a:solidFill>
                  <a:schemeClr val="dk1"/>
                </a:solidFill>
                <a:latin typeface="Calibri"/>
                <a:ea typeface="Calibri"/>
                <a:cs typeface="Calibri"/>
                <a:sym typeface="Calibri"/>
              </a:rPr>
              <a:t>of Spark, including components for </a:t>
            </a:r>
            <a:r>
              <a:rPr lang="en-US" sz="2800" b="1">
                <a:solidFill>
                  <a:schemeClr val="dk1"/>
                </a:solidFill>
                <a:latin typeface="Calibri"/>
                <a:ea typeface="Calibri"/>
                <a:cs typeface="Calibri"/>
                <a:sym typeface="Calibri"/>
              </a:rPr>
              <a:t>task scheduling, memory management, fault recovery, interacting with storage systems, and more</a:t>
            </a:r>
            <a:r>
              <a:rPr lang="en-US" sz="2800">
                <a:solidFill>
                  <a:schemeClr val="dk1"/>
                </a:solidFill>
                <a:latin typeface="Calibri"/>
                <a:ea typeface="Calibri"/>
                <a:cs typeface="Calibri"/>
                <a:sym typeface="Calibri"/>
              </a:rPr>
              <a:t>. </a:t>
            </a:r>
            <a:endParaRPr/>
          </a:p>
          <a:p>
            <a:pPr marL="0" marR="0" lvl="0" indent="0" algn="just" rtl="0">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177800" algn="just" rtl="0">
              <a:spcBef>
                <a:spcPts val="0"/>
              </a:spcBef>
              <a:spcAft>
                <a:spcPts val="0"/>
              </a:spcAft>
              <a:buClr>
                <a:schemeClr val="dk1"/>
              </a:buClr>
              <a:buSzPts val="2800"/>
              <a:buFont typeface="Arial"/>
              <a:buChar char="•"/>
            </a:pPr>
            <a:r>
              <a:rPr lang="en-US" sz="2800" b="1">
                <a:solidFill>
                  <a:schemeClr val="dk1"/>
                </a:solidFill>
                <a:latin typeface="Calibri"/>
                <a:ea typeface="Calibri"/>
                <a:cs typeface="Calibri"/>
                <a:sym typeface="Calibri"/>
              </a:rPr>
              <a:t>Spark Core is also home to the API that defines </a:t>
            </a:r>
            <a:r>
              <a:rPr lang="en-US" sz="2800" b="1" i="1">
                <a:solidFill>
                  <a:schemeClr val="dk1"/>
                </a:solidFill>
                <a:latin typeface="Calibri"/>
                <a:ea typeface="Calibri"/>
                <a:cs typeface="Calibri"/>
                <a:sym typeface="Calibri"/>
              </a:rPr>
              <a:t>resilient distributed datasets </a:t>
            </a:r>
            <a:r>
              <a:rPr lang="en-US" sz="2800" b="1">
                <a:solidFill>
                  <a:schemeClr val="dk1"/>
                </a:solidFill>
                <a:latin typeface="Calibri"/>
                <a:ea typeface="Calibri"/>
                <a:cs typeface="Calibri"/>
                <a:sym typeface="Calibri"/>
              </a:rPr>
              <a:t>(RDDs), which are Spark’s main programming abstraction</a:t>
            </a:r>
            <a:r>
              <a:rPr lang="en-US" sz="2400" b="1">
                <a:solidFill>
                  <a:schemeClr val="dk1"/>
                </a:solidFill>
                <a:latin typeface="Calibri"/>
                <a:ea typeface="Calibri"/>
                <a:cs typeface="Calibri"/>
                <a:sym typeface="Calibri"/>
              </a:rPr>
              <a:t>.</a:t>
            </a:r>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72"/>
          <p:cNvSpPr txBox="1"/>
          <p:nvPr/>
        </p:nvSpPr>
        <p:spPr>
          <a:xfrm>
            <a:off x="304800" y="381000"/>
            <a:ext cx="45720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0" i="0">
                <a:solidFill>
                  <a:srgbClr val="000000"/>
                </a:solidFill>
                <a:latin typeface="Open Sans"/>
                <a:ea typeface="Open Sans"/>
                <a:cs typeface="Open Sans"/>
                <a:sym typeface="Open Sans"/>
              </a:rPr>
              <a:t>Fold in spark</a:t>
            </a:r>
            <a:endParaRPr/>
          </a:p>
        </p:txBody>
      </p:sp>
      <p:sp>
        <p:nvSpPr>
          <p:cNvPr id="413" name="Google Shape;413;p72"/>
          <p:cNvSpPr txBox="1"/>
          <p:nvPr/>
        </p:nvSpPr>
        <p:spPr>
          <a:xfrm>
            <a:off x="1143000" y="1600200"/>
            <a:ext cx="52578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def fold[T](acc:T)((acc,value) =&gt; acc)</a:t>
            </a:r>
            <a:endParaRPr/>
          </a:p>
        </p:txBody>
      </p:sp>
      <p:sp>
        <p:nvSpPr>
          <p:cNvPr id="414" name="Google Shape;414;p72"/>
          <p:cNvSpPr txBox="1"/>
          <p:nvPr/>
        </p:nvSpPr>
        <p:spPr>
          <a:xfrm>
            <a:off x="609600" y="2551837"/>
            <a:ext cx="7772400" cy="1938992"/>
          </a:xfrm>
          <a:prstGeom prst="rect">
            <a:avLst/>
          </a:prstGeom>
          <a:noFill/>
          <a:ln>
            <a:noFill/>
          </a:ln>
        </p:spPr>
        <p:txBody>
          <a:bodyPr spcFirstLastPara="1" wrap="square" lIns="91425" tIns="45700" rIns="91425" bIns="45700" anchor="t" anchorCtr="0">
            <a:spAutoFit/>
          </a:bodyPr>
          <a:lstStyle/>
          <a:p>
            <a:pPr marL="0" marR="0" lvl="0" indent="-152400" algn="l" rtl="0">
              <a:spcBef>
                <a:spcPts val="0"/>
              </a:spcBef>
              <a:spcAft>
                <a:spcPts val="0"/>
              </a:spcAft>
              <a:buClr>
                <a:srgbClr val="000000"/>
              </a:buClr>
              <a:buSzPts val="2400"/>
              <a:buFont typeface="Calibri"/>
              <a:buAutoNum type="arabicPeriod"/>
            </a:pPr>
            <a:r>
              <a:rPr lang="en-US" sz="2400" b="0" i="0">
                <a:solidFill>
                  <a:srgbClr val="000000"/>
                </a:solidFill>
                <a:latin typeface="Open Sans"/>
                <a:ea typeface="Open Sans"/>
                <a:cs typeface="Open Sans"/>
                <a:sym typeface="Open Sans"/>
              </a:rPr>
              <a:t>T is the data type of RDD</a:t>
            </a:r>
            <a:endParaRPr/>
          </a:p>
          <a:p>
            <a:pPr marL="0" marR="0" lvl="0" indent="-152400" algn="l" rtl="0">
              <a:spcBef>
                <a:spcPts val="0"/>
              </a:spcBef>
              <a:spcAft>
                <a:spcPts val="0"/>
              </a:spcAft>
              <a:buClr>
                <a:srgbClr val="000000"/>
              </a:buClr>
              <a:buSzPts val="2400"/>
              <a:buFont typeface="Calibri"/>
              <a:buAutoNum type="arabicPeriod"/>
            </a:pPr>
            <a:r>
              <a:rPr lang="en-US" sz="2400" b="0" i="0">
                <a:solidFill>
                  <a:srgbClr val="000000"/>
                </a:solidFill>
                <a:latin typeface="Open Sans"/>
                <a:ea typeface="Open Sans"/>
                <a:cs typeface="Open Sans"/>
                <a:sym typeface="Open Sans"/>
              </a:rPr>
              <a:t>acc is accumulator of type T which will be return value of the fold operation</a:t>
            </a:r>
            <a:endParaRPr/>
          </a:p>
          <a:p>
            <a:pPr marL="0" marR="0" lvl="0" indent="-152400" algn="l" rtl="0">
              <a:spcBef>
                <a:spcPts val="0"/>
              </a:spcBef>
              <a:spcAft>
                <a:spcPts val="0"/>
              </a:spcAft>
              <a:buClr>
                <a:srgbClr val="000000"/>
              </a:buClr>
              <a:buSzPts val="2400"/>
              <a:buFont typeface="Calibri"/>
              <a:buAutoNum type="arabicPeriod"/>
            </a:pPr>
            <a:r>
              <a:rPr lang="en-US" sz="2400" b="0" i="0">
                <a:solidFill>
                  <a:srgbClr val="000000"/>
                </a:solidFill>
                <a:latin typeface="Open Sans"/>
                <a:ea typeface="Open Sans"/>
                <a:cs typeface="Open Sans"/>
                <a:sym typeface="Open Sans"/>
              </a:rPr>
              <a:t>A function , which will be called for each element in rdd with previous accumulator.</a:t>
            </a:r>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73"/>
          <p:cNvSpPr txBox="1"/>
          <p:nvPr/>
        </p:nvSpPr>
        <p:spPr>
          <a:xfrm>
            <a:off x="0" y="152400"/>
            <a:ext cx="9067800" cy="67403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Finding max in a given RDD</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Let’s first build a RDD</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val employeeData = List(("Jack",1000.0),("Bob",2000.0),("Carl",7000.0))</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 </a:t>
            </a:r>
            <a:r>
              <a:rPr lang="en-US" sz="2400" b="1">
                <a:solidFill>
                  <a:schemeClr val="dk1"/>
                </a:solidFill>
                <a:latin typeface="Calibri"/>
                <a:ea typeface="Calibri"/>
                <a:cs typeface="Calibri"/>
                <a:sym typeface="Calibri"/>
              </a:rPr>
              <a:t>val employeeRDD = sparkContext.makeRDD(employeeData)</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                                               </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Now we want to find an employee, with maximum salary. We can do that using fold.</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To use fold we need a start value. The following code defines a dummy employee as starting accumulator.</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b="1">
                <a:solidFill>
                  <a:schemeClr val="dk1"/>
                </a:solidFill>
                <a:latin typeface="Calibri"/>
                <a:ea typeface="Calibri"/>
                <a:cs typeface="Calibri"/>
                <a:sym typeface="Calibri"/>
              </a:rPr>
              <a:t>val dummyEmployee = ("dummy",0.0);</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Now </a:t>
            </a:r>
            <a:r>
              <a:rPr lang="en-US" sz="2400" b="1">
                <a:solidFill>
                  <a:schemeClr val="dk1"/>
                </a:solidFill>
                <a:latin typeface="Calibri"/>
                <a:ea typeface="Calibri"/>
                <a:cs typeface="Calibri"/>
                <a:sym typeface="Calibri"/>
              </a:rPr>
              <a:t>using fold,</a:t>
            </a:r>
            <a:r>
              <a:rPr lang="en-US" sz="2400">
                <a:solidFill>
                  <a:schemeClr val="dk1"/>
                </a:solidFill>
                <a:latin typeface="Calibri"/>
                <a:ea typeface="Calibri"/>
                <a:cs typeface="Calibri"/>
                <a:sym typeface="Calibri"/>
              </a:rPr>
              <a:t> we can </a:t>
            </a:r>
            <a:r>
              <a:rPr lang="en-US" sz="2400" b="1">
                <a:solidFill>
                  <a:schemeClr val="dk1"/>
                </a:solidFill>
                <a:latin typeface="Calibri"/>
                <a:ea typeface="Calibri"/>
                <a:cs typeface="Calibri"/>
                <a:sym typeface="Calibri"/>
              </a:rPr>
              <a:t>find the employee with maximum salary</a:t>
            </a:r>
            <a:r>
              <a:rPr lang="en-US" sz="2400">
                <a:solidFill>
                  <a:schemeClr val="dk1"/>
                </a:solidFill>
                <a:latin typeface="Calibri"/>
                <a:ea typeface="Calibri"/>
                <a:cs typeface="Calibri"/>
                <a:sym typeface="Calibri"/>
              </a:rPr>
              <a:t>.</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val maxSalaryEmployee = </a:t>
            </a:r>
            <a:r>
              <a:rPr lang="en-US" sz="2400" b="1">
                <a:solidFill>
                  <a:schemeClr val="dk1"/>
                </a:solidFill>
                <a:latin typeface="Calibri"/>
                <a:ea typeface="Calibri"/>
                <a:cs typeface="Calibri"/>
                <a:sym typeface="Calibri"/>
              </a:rPr>
              <a:t>employeeRDD.fold(dummyEmployee)((acc,employee</a:t>
            </a:r>
            <a:r>
              <a:rPr lang="en-US" sz="2400">
                <a:solidFill>
                  <a:schemeClr val="dk1"/>
                </a:solidFill>
                <a:latin typeface="Calibri"/>
                <a:ea typeface="Calibri"/>
                <a:cs typeface="Calibri"/>
                <a:sym typeface="Calibri"/>
              </a:rPr>
              <a:t>) =&gt; { </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if(acc._2 &lt; employee._2) employee else acc})</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println("employee with maximum salary is"+maxSalaryEmployee)</a:t>
            </a:r>
            <a:endParaRPr sz="24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74"/>
          <p:cNvSpPr/>
          <p:nvPr/>
        </p:nvSpPr>
        <p:spPr>
          <a:xfrm>
            <a:off x="0" y="236158"/>
            <a:ext cx="9139451" cy="7109639"/>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2000" dirty="0">
                <a:solidFill>
                  <a:schemeClr val="dk1"/>
                </a:solidFill>
                <a:latin typeface="Arial"/>
                <a:ea typeface="Arial"/>
                <a:cs typeface="Arial"/>
                <a:sym typeface="Arial"/>
              </a:rPr>
              <a:t>Both </a:t>
            </a:r>
            <a:r>
              <a:rPr lang="en-US" sz="2000" b="1" dirty="0">
                <a:solidFill>
                  <a:schemeClr val="dk1"/>
                </a:solidFill>
                <a:latin typeface="Arial"/>
                <a:ea typeface="Arial"/>
                <a:cs typeface="Arial"/>
                <a:sym typeface="Arial"/>
              </a:rPr>
              <a:t>fold() and reduce() require that the return type </a:t>
            </a:r>
            <a:r>
              <a:rPr lang="en-US" sz="2000" dirty="0">
                <a:solidFill>
                  <a:schemeClr val="dk1"/>
                </a:solidFill>
                <a:latin typeface="Arial"/>
                <a:ea typeface="Arial"/>
                <a:cs typeface="Arial"/>
                <a:sym typeface="Arial"/>
              </a:rPr>
              <a:t>of our </a:t>
            </a:r>
            <a:r>
              <a:rPr lang="en-US" sz="2000" b="1" dirty="0">
                <a:solidFill>
                  <a:schemeClr val="dk1"/>
                </a:solidFill>
                <a:latin typeface="Arial"/>
                <a:ea typeface="Arial"/>
                <a:cs typeface="Arial"/>
                <a:sym typeface="Arial"/>
              </a:rPr>
              <a:t>result be the same type as that of the elements in the RDD </a:t>
            </a:r>
            <a:r>
              <a:rPr lang="en-US" sz="2000" dirty="0">
                <a:solidFill>
                  <a:schemeClr val="dk1"/>
                </a:solidFill>
                <a:latin typeface="Arial"/>
                <a:ea typeface="Arial"/>
                <a:cs typeface="Arial"/>
                <a:sym typeface="Arial"/>
              </a:rPr>
              <a:t>we are operating over. </a:t>
            </a:r>
            <a:endParaRPr sz="1200"/>
          </a:p>
          <a:p>
            <a:pPr marL="0" marR="0" lvl="0" indent="0" algn="just" rtl="0">
              <a:spcBef>
                <a:spcPts val="0"/>
              </a:spcBef>
              <a:spcAft>
                <a:spcPts val="0"/>
              </a:spcAft>
              <a:buNone/>
            </a:pPr>
            <a:endParaRPr sz="2000">
              <a:solidFill>
                <a:schemeClr val="dk1"/>
              </a:solidFill>
              <a:latin typeface="Arial"/>
              <a:ea typeface="Arial"/>
              <a:cs typeface="Arial"/>
              <a:sym typeface="Arial"/>
            </a:endParaRPr>
          </a:p>
          <a:p>
            <a:pPr marL="0" marR="0" lvl="0" indent="0" algn="just" rtl="0">
              <a:spcBef>
                <a:spcPts val="0"/>
              </a:spcBef>
              <a:spcAft>
                <a:spcPts val="0"/>
              </a:spcAft>
              <a:buNone/>
            </a:pPr>
            <a:r>
              <a:rPr lang="en-US" sz="2000" dirty="0">
                <a:solidFill>
                  <a:schemeClr val="dk1"/>
                </a:solidFill>
                <a:latin typeface="Arial"/>
                <a:ea typeface="Arial"/>
                <a:cs typeface="Arial"/>
                <a:sym typeface="Arial"/>
              </a:rPr>
              <a:t>This works well for operations </a:t>
            </a:r>
            <a:r>
              <a:rPr lang="en-US" sz="2000" b="1" dirty="0">
                <a:solidFill>
                  <a:schemeClr val="dk1"/>
                </a:solidFill>
                <a:latin typeface="Arial"/>
                <a:ea typeface="Arial"/>
                <a:cs typeface="Arial"/>
                <a:sym typeface="Arial"/>
              </a:rPr>
              <a:t>like sum</a:t>
            </a:r>
            <a:r>
              <a:rPr lang="en-US" sz="2000" dirty="0">
                <a:solidFill>
                  <a:schemeClr val="dk1"/>
                </a:solidFill>
                <a:latin typeface="Arial"/>
                <a:ea typeface="Arial"/>
                <a:cs typeface="Arial"/>
                <a:sym typeface="Arial"/>
              </a:rPr>
              <a:t>, but sometimes we want to return a different type.</a:t>
            </a:r>
            <a:endParaRPr sz="1200"/>
          </a:p>
          <a:p>
            <a:pPr marL="0" marR="0" lvl="0" indent="0" algn="just" rtl="0">
              <a:spcBef>
                <a:spcPts val="0"/>
              </a:spcBef>
              <a:spcAft>
                <a:spcPts val="0"/>
              </a:spcAft>
              <a:buNone/>
            </a:pPr>
            <a:endParaRPr sz="2000">
              <a:solidFill>
                <a:schemeClr val="dk1"/>
              </a:solidFill>
              <a:latin typeface="Arial"/>
              <a:ea typeface="Arial"/>
              <a:cs typeface="Arial"/>
              <a:sym typeface="Arial"/>
            </a:endParaRPr>
          </a:p>
          <a:p>
            <a:pPr marL="0" marR="0" lvl="0" indent="0" algn="just" rtl="0">
              <a:spcBef>
                <a:spcPts val="0"/>
              </a:spcBef>
              <a:spcAft>
                <a:spcPts val="0"/>
              </a:spcAft>
              <a:buNone/>
            </a:pPr>
            <a:r>
              <a:rPr lang="en-US" sz="2000" dirty="0">
                <a:solidFill>
                  <a:schemeClr val="dk1"/>
                </a:solidFill>
                <a:latin typeface="Arial"/>
                <a:ea typeface="Arial"/>
                <a:cs typeface="Arial"/>
                <a:sym typeface="Arial"/>
              </a:rPr>
              <a:t>The </a:t>
            </a:r>
            <a:r>
              <a:rPr lang="en-US" sz="2000" b="1" dirty="0">
                <a:solidFill>
                  <a:schemeClr val="dk1"/>
                </a:solidFill>
                <a:latin typeface="Arial"/>
                <a:ea typeface="Arial"/>
                <a:cs typeface="Arial"/>
                <a:sym typeface="Arial"/>
              </a:rPr>
              <a:t>aggregate() function frees us from the constraint of having the return be the same type as the RDD we are working on</a:t>
            </a:r>
            <a:r>
              <a:rPr lang="en-US" sz="2000" dirty="0">
                <a:solidFill>
                  <a:schemeClr val="dk1"/>
                </a:solidFill>
                <a:latin typeface="Arial"/>
                <a:ea typeface="Arial"/>
                <a:cs typeface="Arial"/>
                <a:sym typeface="Arial"/>
              </a:rPr>
              <a:t>. </a:t>
            </a:r>
            <a:endParaRPr sz="1200"/>
          </a:p>
          <a:p>
            <a:pPr marL="0" marR="0" lvl="0" indent="0" algn="just" rtl="0">
              <a:spcBef>
                <a:spcPts val="0"/>
              </a:spcBef>
              <a:spcAft>
                <a:spcPts val="0"/>
              </a:spcAft>
              <a:buNone/>
            </a:pPr>
            <a:endParaRPr sz="2000">
              <a:solidFill>
                <a:schemeClr val="dk1"/>
              </a:solidFill>
              <a:latin typeface="Arial"/>
              <a:ea typeface="Arial"/>
              <a:cs typeface="Arial"/>
              <a:sym typeface="Arial"/>
            </a:endParaRPr>
          </a:p>
          <a:p>
            <a:pPr marL="0" marR="0" lvl="0" indent="0" algn="just" rtl="0">
              <a:spcBef>
                <a:spcPts val="0"/>
              </a:spcBef>
              <a:spcAft>
                <a:spcPts val="0"/>
              </a:spcAft>
              <a:buNone/>
            </a:pPr>
            <a:r>
              <a:rPr lang="en-US" sz="2000" dirty="0">
                <a:solidFill>
                  <a:schemeClr val="dk1"/>
                </a:solidFill>
                <a:latin typeface="Arial"/>
                <a:ea typeface="Arial"/>
                <a:cs typeface="Arial"/>
                <a:sym typeface="Arial"/>
              </a:rPr>
              <a:t>With </a:t>
            </a:r>
            <a:r>
              <a:rPr lang="en-US" sz="2000" b="1" dirty="0">
                <a:solidFill>
                  <a:schemeClr val="dk1"/>
                </a:solidFill>
                <a:latin typeface="Arial"/>
                <a:ea typeface="Arial"/>
                <a:cs typeface="Arial"/>
                <a:sym typeface="Arial"/>
              </a:rPr>
              <a:t>aggregate(), like fold(), we supply an initial zero value of the type we want to return. </a:t>
            </a:r>
            <a:endParaRPr sz="1200"/>
          </a:p>
          <a:p>
            <a:pPr marL="0" marR="0" lvl="0" indent="0" algn="just" rtl="0">
              <a:spcBef>
                <a:spcPts val="0"/>
              </a:spcBef>
              <a:spcAft>
                <a:spcPts val="0"/>
              </a:spcAft>
              <a:buNone/>
            </a:pPr>
            <a:endParaRPr sz="2000">
              <a:solidFill>
                <a:schemeClr val="dk1"/>
              </a:solidFill>
              <a:latin typeface="Arial"/>
              <a:ea typeface="Arial"/>
              <a:cs typeface="Arial"/>
              <a:sym typeface="Arial"/>
            </a:endParaRPr>
          </a:p>
          <a:p>
            <a:pPr marL="0" marR="0" lvl="0" indent="0" algn="just" rtl="0">
              <a:spcBef>
                <a:spcPts val="0"/>
              </a:spcBef>
              <a:spcAft>
                <a:spcPts val="0"/>
              </a:spcAft>
              <a:buNone/>
            </a:pPr>
            <a:r>
              <a:rPr lang="en-US" sz="2000" dirty="0">
                <a:solidFill>
                  <a:schemeClr val="dk1"/>
                </a:solidFill>
                <a:latin typeface="Arial"/>
                <a:ea typeface="Arial"/>
                <a:cs typeface="Arial"/>
                <a:sym typeface="Arial"/>
              </a:rPr>
              <a:t>We then </a:t>
            </a:r>
            <a:r>
              <a:rPr lang="en-US" sz="2000" b="1" dirty="0">
                <a:solidFill>
                  <a:schemeClr val="dk1"/>
                </a:solidFill>
                <a:latin typeface="Arial"/>
                <a:ea typeface="Arial"/>
                <a:cs typeface="Arial"/>
                <a:sym typeface="Arial"/>
              </a:rPr>
              <a:t>supply a function to combine the elements from our RDD with the accumulator. </a:t>
            </a:r>
            <a:endParaRPr sz="1200"/>
          </a:p>
          <a:p>
            <a:pPr marL="0" marR="0" lvl="0" indent="0" algn="just" rtl="0">
              <a:spcBef>
                <a:spcPts val="0"/>
              </a:spcBef>
              <a:spcAft>
                <a:spcPts val="0"/>
              </a:spcAft>
              <a:buNone/>
            </a:pPr>
            <a:endParaRPr sz="2000">
              <a:solidFill>
                <a:schemeClr val="dk1"/>
              </a:solidFill>
              <a:latin typeface="Arial"/>
              <a:ea typeface="Arial"/>
              <a:cs typeface="Arial"/>
              <a:sym typeface="Arial"/>
            </a:endParaRPr>
          </a:p>
          <a:p>
            <a:pPr marL="0" marR="0" lvl="0" indent="0" algn="just" rtl="0">
              <a:spcBef>
                <a:spcPts val="0"/>
              </a:spcBef>
              <a:spcAft>
                <a:spcPts val="0"/>
              </a:spcAft>
              <a:buNone/>
            </a:pPr>
            <a:r>
              <a:rPr lang="en-US" sz="2000" dirty="0">
                <a:solidFill>
                  <a:schemeClr val="dk1"/>
                </a:solidFill>
                <a:latin typeface="Arial"/>
                <a:ea typeface="Arial"/>
                <a:cs typeface="Arial"/>
                <a:sym typeface="Arial"/>
              </a:rPr>
              <a:t>Finally, </a:t>
            </a:r>
            <a:r>
              <a:rPr lang="en-US" sz="2000" b="1" dirty="0">
                <a:solidFill>
                  <a:schemeClr val="dk1"/>
                </a:solidFill>
                <a:latin typeface="Arial"/>
                <a:ea typeface="Arial"/>
                <a:cs typeface="Arial"/>
                <a:sym typeface="Arial"/>
              </a:rPr>
              <a:t>we need to supply a second function to merge two accumulators</a:t>
            </a:r>
            <a:r>
              <a:rPr lang="en-US" sz="2000" dirty="0">
                <a:solidFill>
                  <a:schemeClr val="dk1"/>
                </a:solidFill>
                <a:latin typeface="Arial"/>
                <a:ea typeface="Arial"/>
                <a:cs typeface="Arial"/>
                <a:sym typeface="Arial"/>
              </a:rPr>
              <a:t>, given that each node accumulates its own results</a:t>
            </a:r>
            <a:endParaRPr sz="1200"/>
          </a:p>
          <a:p>
            <a:pPr marL="0" marR="0" lvl="0" indent="0" algn="just" rtl="0">
              <a:spcBef>
                <a:spcPts val="0"/>
              </a:spcBef>
              <a:spcAft>
                <a:spcPts val="0"/>
              </a:spcAft>
              <a:buNone/>
            </a:pPr>
            <a:r>
              <a:rPr lang="en-US" sz="2000" dirty="0">
                <a:solidFill>
                  <a:schemeClr val="dk1"/>
                </a:solidFill>
                <a:latin typeface="Arial"/>
                <a:ea typeface="Arial"/>
                <a:cs typeface="Arial"/>
                <a:sym typeface="Arial"/>
              </a:rPr>
              <a:t>locally.</a:t>
            </a:r>
            <a:endParaRPr sz="120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75"/>
          <p:cNvSpPr txBox="1"/>
          <p:nvPr/>
        </p:nvSpPr>
        <p:spPr>
          <a:xfrm>
            <a:off x="342900" y="817072"/>
            <a:ext cx="8458200" cy="44012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b="0" i="0">
                <a:solidFill>
                  <a:srgbClr val="000000"/>
                </a:solidFill>
                <a:latin typeface="Open Sans"/>
                <a:ea typeface="Open Sans"/>
                <a:cs typeface="Open Sans"/>
                <a:sym typeface="Open Sans"/>
              </a:rPr>
              <a:t>Since RDD’s are partitioned, the aggregate takes full advantage of it by first aggregating elements in each partition and then aggregating results of all partition to get the final result. and the result could be any type than the type of your RDD.</a:t>
            </a:r>
            <a:endParaRPr/>
          </a:p>
          <a:p>
            <a:pPr marL="0" marR="0" lvl="0" indent="0" algn="l" rtl="0">
              <a:spcBef>
                <a:spcPts val="0"/>
              </a:spcBef>
              <a:spcAft>
                <a:spcPts val="0"/>
              </a:spcAft>
              <a:buNone/>
            </a:pPr>
            <a:endParaRPr sz="2800" b="0" i="0">
              <a:solidFill>
                <a:srgbClr val="000000"/>
              </a:solidFill>
              <a:latin typeface="Open Sans"/>
              <a:ea typeface="Open Sans"/>
              <a:cs typeface="Open Sans"/>
              <a:sym typeface="Open Sans"/>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aggregate[U](zeroValue: U)(seqOp: (U, T) ⇒ U, combOp: (U, U) ⇒ U)</a:t>
            </a:r>
            <a:endParaRPr/>
          </a:p>
          <a:p>
            <a:pPr marL="0" marR="0" lvl="0" indent="0" algn="l" rtl="0">
              <a:spcBef>
                <a:spcPts val="0"/>
              </a:spcBef>
              <a:spcAft>
                <a:spcPts val="0"/>
              </a:spcAft>
              <a:buNone/>
            </a:pPr>
            <a:endParaRPr sz="2800">
              <a:solidFill>
                <a:schemeClr val="dk1"/>
              </a:solidFill>
              <a:latin typeface="Calibri"/>
              <a:ea typeface="Calibri"/>
              <a:cs typeface="Calibri"/>
              <a:sym typeface="Calibri"/>
            </a:endParaRPr>
          </a:p>
        </p:txBody>
      </p:sp>
      <p:sp>
        <p:nvSpPr>
          <p:cNvPr id="430" name="Google Shape;430;p7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en-US"/>
              <a:t/>
            </a:r>
            <a:br>
              <a:rPr lang="en-US"/>
            </a:br>
            <a:r>
              <a:rPr lang="en-US"/>
              <a:t>RDD aggregate() Syntax</a:t>
            </a:r>
            <a:br>
              <a:rPr lang="en-US"/>
            </a:br>
            <a:r>
              <a:rPr lang="en-US"/>
              <a:t/>
            </a:r>
            <a:br>
              <a:rPr lang="en-US"/>
            </a:br>
            <a:endParaRPr/>
          </a:p>
        </p:txBody>
      </p:sp>
      <p:sp>
        <p:nvSpPr>
          <p:cNvPr id="431" name="Google Shape;431;p75"/>
          <p:cNvSpPr/>
          <p:nvPr/>
        </p:nvSpPr>
        <p:spPr>
          <a:xfrm>
            <a:off x="342900" y="4745049"/>
            <a:ext cx="8575183" cy="2031325"/>
          </a:xfrm>
          <a:prstGeom prst="rect">
            <a:avLst/>
          </a:prstGeom>
          <a:solidFill>
            <a:srgbClr val="E3E3E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Open Sans"/>
              <a:buNone/>
            </a:pPr>
            <a:r>
              <a:rPr lang="en-US" sz="1800" b="0" i="0" u="none" strike="noStrike" cap="none">
                <a:solidFill>
                  <a:srgbClr val="000000"/>
                </a:solidFill>
                <a:latin typeface="Open Sans"/>
                <a:ea typeface="Open Sans"/>
                <a:cs typeface="Open Sans"/>
                <a:sym typeface="Open Sans"/>
              </a:rPr>
              <a:t>This takes the following arguments –</a:t>
            </a:r>
            <a:endParaRPr/>
          </a:p>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Courier New"/>
              <a:buNone/>
            </a:pPr>
            <a:r>
              <a:rPr lang="en-US" sz="1800" b="0" i="0" u="none" strike="noStrike" cap="none">
                <a:solidFill>
                  <a:srgbClr val="000000"/>
                </a:solidFill>
                <a:latin typeface="Courier New"/>
                <a:ea typeface="Courier New"/>
                <a:cs typeface="Courier New"/>
                <a:sym typeface="Courier New"/>
              </a:rPr>
              <a:t>zeroValue</a:t>
            </a:r>
            <a:r>
              <a:rPr lang="en-US" sz="1800" b="0" i="0" u="none" strike="noStrike" cap="none">
                <a:solidFill>
                  <a:srgbClr val="000000"/>
                </a:solidFill>
                <a:latin typeface="Open Sans"/>
                <a:ea typeface="Open Sans"/>
                <a:cs typeface="Open Sans"/>
                <a:sym typeface="Open Sans"/>
              </a:rPr>
              <a:t> </a:t>
            </a:r>
            <a:r>
              <a:rPr lang="en-US" sz="2400" b="0" i="0" u="none" strike="noStrike" cap="none">
                <a:solidFill>
                  <a:srgbClr val="000000"/>
                </a:solidFill>
                <a:latin typeface="Open Sans"/>
                <a:ea typeface="Open Sans"/>
                <a:cs typeface="Open Sans"/>
                <a:sym typeface="Open Sans"/>
              </a:rPr>
              <a:t>– Initial value to be </a:t>
            </a:r>
            <a:r>
              <a:rPr lang="en-US" sz="2400" b="1" i="0" u="none" strike="noStrike" cap="none">
                <a:solidFill>
                  <a:srgbClr val="000000"/>
                </a:solidFill>
                <a:latin typeface="Open Sans"/>
                <a:ea typeface="Open Sans"/>
                <a:cs typeface="Open Sans"/>
                <a:sym typeface="Open Sans"/>
              </a:rPr>
              <a:t>used for each partition in aggregation, this value would be used to initialize the accumulator</a:t>
            </a:r>
            <a:r>
              <a:rPr lang="en-US" sz="2400" b="0" i="0" u="none" strike="noStrike" cap="none">
                <a:solidFill>
                  <a:srgbClr val="000000"/>
                </a:solidFill>
                <a:latin typeface="Open Sans"/>
                <a:ea typeface="Open Sans"/>
                <a:cs typeface="Open Sans"/>
                <a:sym typeface="Open Sans"/>
              </a:rPr>
              <a:t>. we mostly use </a:t>
            </a:r>
            <a:r>
              <a:rPr lang="en-US" sz="2400" b="0" i="0" u="none" strike="noStrike" cap="none">
                <a:solidFill>
                  <a:srgbClr val="000000"/>
                </a:solidFill>
                <a:latin typeface="Courier New"/>
                <a:ea typeface="Courier New"/>
                <a:cs typeface="Courier New"/>
                <a:sym typeface="Courier New"/>
              </a:rPr>
              <a:t>0</a:t>
            </a:r>
            <a:r>
              <a:rPr lang="en-US" sz="2400" b="0" i="0" u="none" strike="noStrike" cap="none">
                <a:solidFill>
                  <a:srgbClr val="000000"/>
                </a:solidFill>
                <a:latin typeface="Open Sans"/>
                <a:ea typeface="Open Sans"/>
                <a:cs typeface="Open Sans"/>
                <a:sym typeface="Open Sans"/>
              </a:rPr>
              <a:t> for integer and </a:t>
            </a:r>
            <a:r>
              <a:rPr lang="en-US" sz="2400" b="0" i="0" u="none" strike="noStrike" cap="none">
                <a:solidFill>
                  <a:srgbClr val="000000"/>
                </a:solidFill>
                <a:latin typeface="Courier New"/>
                <a:ea typeface="Courier New"/>
                <a:cs typeface="Courier New"/>
                <a:sym typeface="Courier New"/>
              </a:rPr>
              <a:t>Nil</a:t>
            </a:r>
            <a:r>
              <a:rPr lang="en-US" sz="2400" b="0" i="0" u="none" strike="noStrike" cap="none">
                <a:solidFill>
                  <a:srgbClr val="000000"/>
                </a:solidFill>
                <a:latin typeface="Open Sans"/>
                <a:ea typeface="Open Sans"/>
                <a:cs typeface="Open Sans"/>
                <a:sym typeface="Open Sans"/>
              </a:rPr>
              <a:t> for collections</a:t>
            </a:r>
            <a:r>
              <a:rPr lang="en-US" sz="1200" b="0" i="0" u="none" strike="noStrike" cap="none">
                <a:solidFill>
                  <a:srgbClr val="000000"/>
                </a:solidFill>
                <a:latin typeface="Open Sans"/>
                <a:ea typeface="Open Sans"/>
                <a:cs typeface="Open Sans"/>
                <a:sym typeface="Open Sans"/>
              </a:rPr>
              <a:t>.</a:t>
            </a:r>
            <a:endParaRPr sz="1800" b="0" i="0" u="none" strike="noStrike" cap="none">
              <a:solidFill>
                <a:schemeClr val="dk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76"/>
          <p:cNvSpPr/>
          <p:nvPr/>
        </p:nvSpPr>
        <p:spPr>
          <a:xfrm>
            <a:off x="228599" y="674131"/>
            <a:ext cx="8681301" cy="1107996"/>
          </a:xfrm>
          <a:prstGeom prst="rect">
            <a:avLst/>
          </a:prstGeom>
          <a:solidFill>
            <a:srgbClr val="E3E3E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400"/>
              <a:buFont typeface="Courier New"/>
              <a:buNone/>
            </a:pPr>
            <a:r>
              <a:rPr lang="en-US" sz="2400" b="0" i="0" u="none" strike="noStrike" cap="none">
                <a:solidFill>
                  <a:srgbClr val="000000"/>
                </a:solidFill>
                <a:latin typeface="Courier New"/>
                <a:ea typeface="Courier New"/>
                <a:cs typeface="Courier New"/>
                <a:sym typeface="Courier New"/>
              </a:rPr>
              <a:t>seqOp</a:t>
            </a:r>
            <a:r>
              <a:rPr lang="en-US" sz="2400" b="0" i="0" u="none" strike="noStrike" cap="none">
                <a:solidFill>
                  <a:srgbClr val="000000"/>
                </a:solidFill>
                <a:latin typeface="Open Sans"/>
                <a:ea typeface="Open Sans"/>
                <a:cs typeface="Open Sans"/>
                <a:sym typeface="Open Sans"/>
              </a:rPr>
              <a:t> – This operator is used to accumulate the results of each partition, and stores the running accumulated result to U,</a:t>
            </a:r>
            <a:endParaRPr sz="2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Courier New"/>
              <a:buNone/>
            </a:pPr>
            <a:r>
              <a:rPr lang="en-US" sz="2400" b="0" i="0" u="none" strike="noStrike" cap="none">
                <a:solidFill>
                  <a:srgbClr val="000000"/>
                </a:solidFill>
                <a:latin typeface="Courier New"/>
                <a:ea typeface="Courier New"/>
                <a:cs typeface="Courier New"/>
                <a:sym typeface="Courier New"/>
              </a:rPr>
              <a:t>combOp</a:t>
            </a:r>
            <a:r>
              <a:rPr lang="en-US" sz="2400" b="0" i="0" u="none" strike="noStrike" cap="none">
                <a:solidFill>
                  <a:srgbClr val="000000"/>
                </a:solidFill>
                <a:latin typeface="Open Sans"/>
                <a:ea typeface="Open Sans"/>
                <a:cs typeface="Open Sans"/>
                <a:sym typeface="Open Sans"/>
              </a:rPr>
              <a:t> – This operator is used to combine the results of all partitions U.</a:t>
            </a:r>
            <a:endParaRPr sz="2400" b="0" i="0" u="none" strike="noStrike" cap="none">
              <a:solidFill>
                <a:schemeClr val="dk1"/>
              </a:solidFill>
              <a:latin typeface="Arial"/>
              <a:ea typeface="Arial"/>
              <a:cs typeface="Arial"/>
              <a:sym typeface="Arial"/>
            </a:endParaRPr>
          </a:p>
        </p:txBody>
      </p:sp>
      <p:sp>
        <p:nvSpPr>
          <p:cNvPr id="437" name="Google Shape;437;p76"/>
          <p:cNvSpPr txBox="1"/>
          <p:nvPr/>
        </p:nvSpPr>
        <p:spPr>
          <a:xfrm>
            <a:off x="245882" y="2362200"/>
            <a:ext cx="8664019" cy="452431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3200">
              <a:solidFill>
                <a:schemeClr val="dk1"/>
              </a:solidFill>
              <a:latin typeface="Calibri"/>
              <a:ea typeface="Calibri"/>
              <a:cs typeface="Calibri"/>
              <a:sym typeface="Calibri"/>
            </a:endParaRPr>
          </a:p>
          <a:p>
            <a:pPr marL="0" marR="0" lvl="0" indent="0" algn="l" rtl="0">
              <a:spcBef>
                <a:spcPts val="0"/>
              </a:spcBef>
              <a:spcAft>
                <a:spcPts val="0"/>
              </a:spcAft>
              <a:buNone/>
            </a:pPr>
            <a:r>
              <a:rPr lang="en-US" sz="3200">
                <a:solidFill>
                  <a:schemeClr val="dk1"/>
                </a:solidFill>
                <a:latin typeface="Calibri"/>
                <a:ea typeface="Calibri"/>
                <a:cs typeface="Calibri"/>
                <a:sym typeface="Calibri"/>
              </a:rPr>
              <a:t>  val listRdd = spark.sparkContext.parallelize(List(1,2,3,4,5,3,2))</a:t>
            </a:r>
            <a:endParaRPr/>
          </a:p>
          <a:p>
            <a:pPr marL="0" marR="0" lvl="0" indent="0" algn="l" rtl="0">
              <a:spcBef>
                <a:spcPts val="0"/>
              </a:spcBef>
              <a:spcAft>
                <a:spcPts val="0"/>
              </a:spcAft>
              <a:buNone/>
            </a:pPr>
            <a:r>
              <a:rPr lang="en-US" sz="3200">
                <a:solidFill>
                  <a:schemeClr val="dk1"/>
                </a:solidFill>
                <a:latin typeface="Calibri"/>
                <a:ea typeface="Calibri"/>
                <a:cs typeface="Calibri"/>
                <a:sym typeface="Calibri"/>
              </a:rPr>
              <a:t>  def param0= (accu:Int, v:Int) =&gt; accu + v</a:t>
            </a:r>
            <a:endParaRPr/>
          </a:p>
          <a:p>
            <a:pPr marL="0" marR="0" lvl="0" indent="0" algn="l" rtl="0">
              <a:spcBef>
                <a:spcPts val="0"/>
              </a:spcBef>
              <a:spcAft>
                <a:spcPts val="0"/>
              </a:spcAft>
              <a:buNone/>
            </a:pPr>
            <a:r>
              <a:rPr lang="en-US" sz="3200">
                <a:solidFill>
                  <a:schemeClr val="dk1"/>
                </a:solidFill>
                <a:latin typeface="Calibri"/>
                <a:ea typeface="Calibri"/>
                <a:cs typeface="Calibri"/>
                <a:sym typeface="Calibri"/>
              </a:rPr>
              <a:t>  def param1= (accu1:Int,accu2:Int) =&gt; accu1 + accu2</a:t>
            </a:r>
            <a:endParaRPr/>
          </a:p>
          <a:p>
            <a:pPr marL="0" marR="0" lvl="0" indent="0" algn="l" rtl="0">
              <a:spcBef>
                <a:spcPts val="0"/>
              </a:spcBef>
              <a:spcAft>
                <a:spcPts val="0"/>
              </a:spcAft>
              <a:buNone/>
            </a:pPr>
            <a:r>
              <a:rPr lang="en-US" sz="3200">
                <a:solidFill>
                  <a:schemeClr val="dk1"/>
                </a:solidFill>
                <a:latin typeface="Calibri"/>
                <a:ea typeface="Calibri"/>
                <a:cs typeface="Calibri"/>
                <a:sym typeface="Calibri"/>
              </a:rPr>
              <a:t>  val result = listRdd.aggregate(0)(param0,param1)</a:t>
            </a:r>
            <a:endParaRPr/>
          </a:p>
          <a:p>
            <a:pPr marL="0" marR="0" lvl="0" indent="0" algn="l" rtl="0">
              <a:spcBef>
                <a:spcPts val="0"/>
              </a:spcBef>
              <a:spcAft>
                <a:spcPts val="0"/>
              </a:spcAft>
              <a:buNone/>
            </a:pPr>
            <a:r>
              <a:rPr lang="en-US" sz="3200">
                <a:solidFill>
                  <a:schemeClr val="dk1"/>
                </a:solidFill>
                <a:latin typeface="Calibri"/>
                <a:ea typeface="Calibri"/>
                <a:cs typeface="Calibri"/>
                <a:sym typeface="Calibri"/>
              </a:rPr>
              <a:t>  println("output 1 =&gt;" + result)</a:t>
            </a:r>
            <a:endParaRPr/>
          </a:p>
          <a:p>
            <a:pPr marL="0" marR="0" lvl="0" indent="0" algn="l" rtl="0">
              <a:spcBef>
                <a:spcPts val="0"/>
              </a:spcBef>
              <a:spcAft>
                <a:spcPts val="0"/>
              </a:spcAft>
              <a:buNone/>
            </a:pPr>
            <a:r>
              <a:rPr lang="en-US" sz="3200">
                <a:solidFill>
                  <a:schemeClr val="dk1"/>
                </a:solidFill>
                <a:latin typeface="Calibri"/>
                <a:ea typeface="Calibri"/>
                <a:cs typeface="Calibri"/>
                <a:sym typeface="Calibri"/>
              </a:rPr>
              <a:t>Output= 20</a:t>
            </a:r>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77"/>
          <p:cNvSpPr txBox="1"/>
          <p:nvPr/>
        </p:nvSpPr>
        <p:spPr>
          <a:xfrm>
            <a:off x="457200" y="0"/>
            <a:ext cx="8915400"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a:solidFill>
                  <a:srgbClr val="444444"/>
                </a:solidFill>
                <a:latin typeface="Source Sans Pro"/>
                <a:ea typeface="Source Sans Pro"/>
                <a:cs typeface="Source Sans Pro"/>
                <a:sym typeface="Source Sans Pro"/>
              </a:rPr>
              <a:t>cala&gt; val inputrdd = sc.parallelize(</a:t>
            </a:r>
            <a:br>
              <a:rPr lang="en-US" sz="1800" b="0" i="0">
                <a:solidFill>
                  <a:srgbClr val="444444"/>
                </a:solidFill>
                <a:latin typeface="Source Sans Pro"/>
                <a:ea typeface="Source Sans Pro"/>
                <a:cs typeface="Source Sans Pro"/>
                <a:sym typeface="Source Sans Pro"/>
              </a:rPr>
            </a:br>
            <a:r>
              <a:rPr lang="en-US" sz="1800" b="0" i="0">
                <a:solidFill>
                  <a:srgbClr val="444444"/>
                </a:solidFill>
                <a:latin typeface="Source Sans Pro"/>
                <a:ea typeface="Source Sans Pro"/>
                <a:cs typeface="Source Sans Pro"/>
                <a:sym typeface="Source Sans Pro"/>
              </a:rPr>
              <a:t>List(</a:t>
            </a:r>
            <a:br>
              <a:rPr lang="en-US" sz="1800" b="0" i="0">
                <a:solidFill>
                  <a:srgbClr val="444444"/>
                </a:solidFill>
                <a:latin typeface="Source Sans Pro"/>
                <a:ea typeface="Source Sans Pro"/>
                <a:cs typeface="Source Sans Pro"/>
                <a:sym typeface="Source Sans Pro"/>
              </a:rPr>
            </a:br>
            <a:r>
              <a:rPr lang="en-US" sz="1800" b="0" i="0">
                <a:solidFill>
                  <a:srgbClr val="444444"/>
                </a:solidFill>
                <a:latin typeface="Source Sans Pro"/>
                <a:ea typeface="Source Sans Pro"/>
                <a:cs typeface="Source Sans Pro"/>
                <a:sym typeface="Source Sans Pro"/>
              </a:rPr>
              <a:t>(“maths”, 21),</a:t>
            </a:r>
            <a:br>
              <a:rPr lang="en-US" sz="1800" b="0" i="0">
                <a:solidFill>
                  <a:srgbClr val="444444"/>
                </a:solidFill>
                <a:latin typeface="Source Sans Pro"/>
                <a:ea typeface="Source Sans Pro"/>
                <a:cs typeface="Source Sans Pro"/>
                <a:sym typeface="Source Sans Pro"/>
              </a:rPr>
            </a:br>
            <a:r>
              <a:rPr lang="en-US" sz="1800" b="0" i="0">
                <a:solidFill>
                  <a:srgbClr val="444444"/>
                </a:solidFill>
                <a:latin typeface="Source Sans Pro"/>
                <a:ea typeface="Source Sans Pro"/>
                <a:cs typeface="Source Sans Pro"/>
                <a:sym typeface="Source Sans Pro"/>
              </a:rPr>
              <a:t>(“english”, 22),</a:t>
            </a:r>
            <a:br>
              <a:rPr lang="en-US" sz="1800" b="0" i="0">
                <a:solidFill>
                  <a:srgbClr val="444444"/>
                </a:solidFill>
                <a:latin typeface="Source Sans Pro"/>
                <a:ea typeface="Source Sans Pro"/>
                <a:cs typeface="Source Sans Pro"/>
                <a:sym typeface="Source Sans Pro"/>
              </a:rPr>
            </a:br>
            <a:r>
              <a:rPr lang="en-US" sz="1800" b="0" i="0">
                <a:solidFill>
                  <a:srgbClr val="444444"/>
                </a:solidFill>
                <a:latin typeface="Source Sans Pro"/>
                <a:ea typeface="Source Sans Pro"/>
                <a:cs typeface="Source Sans Pro"/>
                <a:sym typeface="Source Sans Pro"/>
              </a:rPr>
              <a:t>(“science”, 31)</a:t>
            </a:r>
            <a:br>
              <a:rPr lang="en-US" sz="1800" b="0" i="0">
                <a:solidFill>
                  <a:srgbClr val="444444"/>
                </a:solidFill>
                <a:latin typeface="Source Sans Pro"/>
                <a:ea typeface="Source Sans Pro"/>
                <a:cs typeface="Source Sans Pro"/>
                <a:sym typeface="Source Sans Pro"/>
              </a:rPr>
            </a:br>
            <a:r>
              <a:rPr lang="en-US" sz="1800" b="0" i="0">
                <a:solidFill>
                  <a:srgbClr val="444444"/>
                </a:solidFill>
                <a:latin typeface="Source Sans Pro"/>
                <a:ea typeface="Source Sans Pro"/>
                <a:cs typeface="Source Sans Pro"/>
                <a:sym typeface="Source Sans Pro"/>
              </a:rPr>
              <a:t>),    )</a:t>
            </a:r>
            <a:endParaRPr/>
          </a:p>
          <a:p>
            <a:pPr marL="0" marR="0" lvl="0" indent="0" algn="l" rtl="0">
              <a:spcBef>
                <a:spcPts val="0"/>
              </a:spcBef>
              <a:spcAft>
                <a:spcPts val="0"/>
              </a:spcAft>
              <a:buNone/>
            </a:pPr>
            <a:r>
              <a:rPr lang="en-US" sz="1800" b="0" i="0">
                <a:solidFill>
                  <a:srgbClr val="444444"/>
                </a:solidFill>
                <a:latin typeface="Source Sans Pro"/>
                <a:ea typeface="Source Sans Pro"/>
                <a:cs typeface="Source Sans Pro"/>
                <a:sym typeface="Source Sans Pro"/>
              </a:rPr>
              <a:t>scala</a:t>
            </a:r>
            <a:r>
              <a:rPr lang="en-US" sz="1800" b="1" i="0">
                <a:solidFill>
                  <a:srgbClr val="444444"/>
                </a:solidFill>
                <a:latin typeface="Source Sans Pro"/>
                <a:ea typeface="Source Sans Pro"/>
                <a:cs typeface="Source Sans Pro"/>
                <a:sym typeface="Source Sans Pro"/>
              </a:rPr>
              <a:t>&gt; val result = inputrdd.aggregate(0)</a:t>
            </a:r>
            <a:r>
              <a:rPr lang="en-US" sz="1800" b="0" i="0">
                <a:solidFill>
                  <a:srgbClr val="444444"/>
                </a:solidFill>
                <a:latin typeface="Source Sans Pro"/>
                <a:ea typeface="Source Sans Pro"/>
                <a:cs typeface="Source Sans Pro"/>
                <a:sym typeface="Source Sans Pro"/>
              </a:rPr>
              <a:t> (</a:t>
            </a:r>
            <a:br>
              <a:rPr lang="en-US" sz="1800" b="0" i="0">
                <a:solidFill>
                  <a:srgbClr val="444444"/>
                </a:solidFill>
                <a:latin typeface="Source Sans Pro"/>
                <a:ea typeface="Source Sans Pro"/>
                <a:cs typeface="Source Sans Pro"/>
                <a:sym typeface="Source Sans Pro"/>
              </a:rPr>
            </a:br>
            <a:r>
              <a:rPr lang="en-US" sz="1800" b="0" i="0">
                <a:solidFill>
                  <a:srgbClr val="444444"/>
                </a:solidFill>
                <a:latin typeface="Source Sans Pro"/>
                <a:ea typeface="Source Sans Pro"/>
                <a:cs typeface="Source Sans Pro"/>
                <a:sym typeface="Source Sans Pro"/>
              </a:rPr>
              <a:t/>
            </a:r>
            <a:br>
              <a:rPr lang="en-US" sz="1800" b="0" i="0">
                <a:solidFill>
                  <a:srgbClr val="444444"/>
                </a:solidFill>
                <a:latin typeface="Source Sans Pro"/>
                <a:ea typeface="Source Sans Pro"/>
                <a:cs typeface="Source Sans Pro"/>
                <a:sym typeface="Source Sans Pro"/>
              </a:rPr>
            </a:br>
            <a:r>
              <a:rPr lang="en-US" sz="1800" b="1" i="0">
                <a:solidFill>
                  <a:srgbClr val="444444"/>
                </a:solidFill>
                <a:latin typeface="Source Sans Pro"/>
                <a:ea typeface="Source Sans Pro"/>
                <a:cs typeface="Source Sans Pro"/>
                <a:sym typeface="Source Sans Pro"/>
              </a:rPr>
              <a:t>(acc, value) =&gt; (acc + value._2),</a:t>
            </a:r>
            <a:endParaRPr/>
          </a:p>
          <a:p>
            <a:pPr marL="0" marR="0" lvl="0" indent="0" algn="l" rtl="0">
              <a:spcBef>
                <a:spcPts val="0"/>
              </a:spcBef>
              <a:spcAft>
                <a:spcPts val="0"/>
              </a:spcAft>
              <a:buNone/>
            </a:pPr>
            <a:endParaRPr sz="1800" b="0" i="0">
              <a:solidFill>
                <a:srgbClr val="444444"/>
              </a:solidFill>
              <a:latin typeface="Source Sans Pro"/>
              <a:ea typeface="Source Sans Pro"/>
              <a:cs typeface="Source Sans Pro"/>
              <a:sym typeface="Source Sans Pro"/>
            </a:endParaRPr>
          </a:p>
        </p:txBody>
      </p:sp>
      <p:sp>
        <p:nvSpPr>
          <p:cNvPr id="443" name="Google Shape;443;p77"/>
          <p:cNvSpPr/>
          <p:nvPr/>
        </p:nvSpPr>
        <p:spPr>
          <a:xfrm>
            <a:off x="342900" y="2778582"/>
            <a:ext cx="7505700" cy="369331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444444"/>
                </a:solidFill>
                <a:latin typeface="Source Sans Pro"/>
                <a:ea typeface="Source Sans Pro"/>
                <a:cs typeface="Source Sans Pro"/>
                <a:sym typeface="Source Sans Pro"/>
              </a:rPr>
              <a:t>/*</a:t>
            </a:r>
            <a:br>
              <a:rPr lang="en-US" sz="1800">
                <a:solidFill>
                  <a:srgbClr val="444444"/>
                </a:solidFill>
                <a:latin typeface="Source Sans Pro"/>
                <a:ea typeface="Source Sans Pro"/>
                <a:cs typeface="Source Sans Pro"/>
                <a:sym typeface="Source Sans Pro"/>
              </a:rPr>
            </a:br>
            <a:r>
              <a:rPr lang="en-US" sz="1800">
                <a:solidFill>
                  <a:srgbClr val="444444"/>
                </a:solidFill>
                <a:latin typeface="Source Sans Pro"/>
                <a:ea typeface="Source Sans Pro"/>
                <a:cs typeface="Source Sans Pro"/>
                <a:sym typeface="Source Sans Pro"/>
              </a:rPr>
              <a:t>* This is a combOp for mergining two U’s</a:t>
            </a:r>
            <a:br>
              <a:rPr lang="en-US" sz="1800">
                <a:solidFill>
                  <a:srgbClr val="444444"/>
                </a:solidFill>
                <a:latin typeface="Source Sans Pro"/>
                <a:ea typeface="Source Sans Pro"/>
                <a:cs typeface="Source Sans Pro"/>
                <a:sym typeface="Source Sans Pro"/>
              </a:rPr>
            </a:br>
            <a:r>
              <a:rPr lang="en-US" sz="1800">
                <a:solidFill>
                  <a:srgbClr val="444444"/>
                </a:solidFill>
                <a:latin typeface="Source Sans Pro"/>
                <a:ea typeface="Source Sans Pro"/>
                <a:cs typeface="Source Sans Pro"/>
                <a:sym typeface="Source Sans Pro"/>
              </a:rPr>
              <a:t>* (ie 2 Int)</a:t>
            </a:r>
            <a:br>
              <a:rPr lang="en-US" sz="1800">
                <a:solidFill>
                  <a:srgbClr val="444444"/>
                </a:solidFill>
                <a:latin typeface="Source Sans Pro"/>
                <a:ea typeface="Source Sans Pro"/>
                <a:cs typeface="Source Sans Pro"/>
                <a:sym typeface="Source Sans Pro"/>
              </a:rPr>
            </a:br>
            <a:r>
              <a:rPr lang="en-US" sz="1800">
                <a:solidFill>
                  <a:srgbClr val="444444"/>
                </a:solidFill>
                <a:latin typeface="Source Sans Pro"/>
                <a:ea typeface="Source Sans Pro"/>
                <a:cs typeface="Source Sans Pro"/>
                <a:sym typeface="Source Sans Pro"/>
              </a:rPr>
              <a:t>*/</a:t>
            </a:r>
            <a:br>
              <a:rPr lang="en-US" sz="1800">
                <a:solidFill>
                  <a:srgbClr val="444444"/>
                </a:solidFill>
                <a:latin typeface="Source Sans Pro"/>
                <a:ea typeface="Source Sans Pro"/>
                <a:cs typeface="Source Sans Pro"/>
                <a:sym typeface="Source Sans Pro"/>
              </a:rPr>
            </a:br>
            <a:r>
              <a:rPr lang="en-US" sz="1800" b="1">
                <a:solidFill>
                  <a:srgbClr val="444444"/>
                </a:solidFill>
                <a:latin typeface="Source Sans Pro"/>
                <a:ea typeface="Source Sans Pro"/>
                <a:cs typeface="Source Sans Pro"/>
                <a:sym typeface="Source Sans Pro"/>
              </a:rPr>
              <a:t>(acc1, acc2) =&gt; (acc1 + acc2)</a:t>
            </a:r>
            <a:br>
              <a:rPr lang="en-US" sz="1800" b="1">
                <a:solidFill>
                  <a:srgbClr val="444444"/>
                </a:solidFill>
                <a:latin typeface="Source Sans Pro"/>
                <a:ea typeface="Source Sans Pro"/>
                <a:cs typeface="Source Sans Pro"/>
                <a:sym typeface="Source Sans Pro"/>
              </a:rPr>
            </a:br>
            <a:r>
              <a:rPr lang="en-US" sz="1800">
                <a:solidFill>
                  <a:srgbClr val="444444"/>
                </a:solidFill>
                <a:latin typeface="Source Sans Pro"/>
                <a:ea typeface="Source Sans Pro"/>
                <a:cs typeface="Source Sans Pro"/>
                <a:sym typeface="Source Sans Pro"/>
              </a:rPr>
              <a:t>)</a:t>
            </a:r>
            <a:br>
              <a:rPr lang="en-US" sz="1800">
                <a:solidFill>
                  <a:srgbClr val="444444"/>
                </a:solidFill>
                <a:latin typeface="Source Sans Pro"/>
                <a:ea typeface="Source Sans Pro"/>
                <a:cs typeface="Source Sans Pro"/>
                <a:sym typeface="Source Sans Pro"/>
              </a:rPr>
            </a:br>
            <a:r>
              <a:rPr lang="en-US" sz="1800">
                <a:solidFill>
                  <a:srgbClr val="444444"/>
                </a:solidFill>
                <a:latin typeface="Source Sans Pro"/>
                <a:ea typeface="Source Sans Pro"/>
                <a:cs typeface="Source Sans Pro"/>
                <a:sym typeface="Source Sans Pro"/>
              </a:rPr>
              <a:t>result: Int = 75</a:t>
            </a:r>
            <a:endParaRPr sz="1800">
              <a:solidFill>
                <a:srgbClr val="444444"/>
              </a:solidFill>
              <a:latin typeface="Source Sans Pro"/>
              <a:ea typeface="Source Sans Pro"/>
              <a:cs typeface="Source Sans Pro"/>
              <a:sym typeface="Source Sans Pro"/>
            </a:endParaRPr>
          </a:p>
          <a:p>
            <a:pPr marL="0" marR="0" lvl="0" indent="0" algn="l" rtl="0">
              <a:spcBef>
                <a:spcPts val="0"/>
              </a:spcBef>
              <a:spcAft>
                <a:spcPts val="0"/>
              </a:spcAft>
              <a:buNone/>
            </a:pPr>
            <a:r>
              <a:rPr lang="en-US" sz="1800">
                <a:solidFill>
                  <a:srgbClr val="444444"/>
                </a:solidFill>
                <a:latin typeface="Source Sans Pro"/>
                <a:ea typeface="Source Sans Pro"/>
                <a:cs typeface="Source Sans Pro"/>
                <a:sym typeface="Source Sans Pro"/>
              </a:rPr>
              <a:t>The result is calculated as follows,</a:t>
            </a:r>
            <a:endParaRPr/>
          </a:p>
          <a:p>
            <a:pPr marL="0" marR="0" lvl="0" indent="0" algn="l" rtl="0">
              <a:spcBef>
                <a:spcPts val="0"/>
              </a:spcBef>
              <a:spcAft>
                <a:spcPts val="0"/>
              </a:spcAft>
              <a:buNone/>
            </a:pPr>
            <a:r>
              <a:rPr lang="en-US" sz="1800">
                <a:solidFill>
                  <a:srgbClr val="444444"/>
                </a:solidFill>
                <a:latin typeface="Source Sans Pro"/>
                <a:ea typeface="Source Sans Pro"/>
                <a:cs typeface="Source Sans Pro"/>
                <a:sym typeface="Source Sans Pro"/>
              </a:rPr>
              <a:t>Partition 1 : Sum(all Elements) +  (Zero value)</a:t>
            </a:r>
            <a:br>
              <a:rPr lang="en-US" sz="1800">
                <a:solidFill>
                  <a:srgbClr val="444444"/>
                </a:solidFill>
                <a:latin typeface="Source Sans Pro"/>
                <a:ea typeface="Source Sans Pro"/>
                <a:cs typeface="Source Sans Pro"/>
                <a:sym typeface="Source Sans Pro"/>
              </a:rPr>
            </a:br>
            <a:r>
              <a:rPr lang="en-US" sz="1800">
                <a:solidFill>
                  <a:srgbClr val="444444"/>
                </a:solidFill>
                <a:latin typeface="Source Sans Pro"/>
                <a:ea typeface="Source Sans Pro"/>
                <a:cs typeface="Source Sans Pro"/>
                <a:sym typeface="Source Sans Pro"/>
              </a:rPr>
              <a:t>Partition 2 : Sum(all Elements) +  (Zero value)</a:t>
            </a:r>
            <a:br>
              <a:rPr lang="en-US" sz="1800">
                <a:solidFill>
                  <a:srgbClr val="444444"/>
                </a:solidFill>
                <a:latin typeface="Source Sans Pro"/>
                <a:ea typeface="Source Sans Pro"/>
                <a:cs typeface="Source Sans Pro"/>
                <a:sym typeface="Source Sans Pro"/>
              </a:rPr>
            </a:br>
            <a:r>
              <a:rPr lang="en-US" sz="1800">
                <a:solidFill>
                  <a:srgbClr val="444444"/>
                </a:solidFill>
                <a:latin typeface="Source Sans Pro"/>
                <a:ea typeface="Source Sans Pro"/>
                <a:cs typeface="Source Sans Pro"/>
                <a:sym typeface="Source Sans Pro"/>
              </a:rPr>
              <a:t>Partition 3 : Sum(all Elements) +  (Zero value)</a:t>
            </a:r>
            <a:br>
              <a:rPr lang="en-US" sz="1800">
                <a:solidFill>
                  <a:srgbClr val="444444"/>
                </a:solidFill>
                <a:latin typeface="Source Sans Pro"/>
                <a:ea typeface="Source Sans Pro"/>
                <a:cs typeface="Source Sans Pro"/>
                <a:sym typeface="Source Sans Pro"/>
              </a:rPr>
            </a:br>
            <a:r>
              <a:rPr lang="en-US" sz="1800">
                <a:solidFill>
                  <a:srgbClr val="444444"/>
                </a:solidFill>
                <a:latin typeface="Source Sans Pro"/>
                <a:ea typeface="Source Sans Pro"/>
                <a:cs typeface="Source Sans Pro"/>
                <a:sym typeface="Source Sans Pro"/>
              </a:rPr>
              <a:t>Result = Partition1 + Partition2 + Partition3 +</a:t>
            </a:r>
            <a:endParaRPr/>
          </a:p>
          <a:p>
            <a:pPr marL="0" marR="0" lvl="0" indent="0" algn="l" rtl="0">
              <a:spcBef>
                <a:spcPts val="0"/>
              </a:spcBef>
              <a:spcAft>
                <a:spcPts val="0"/>
              </a:spcAft>
              <a:buNone/>
            </a:pPr>
            <a:r>
              <a:rPr lang="en-US" sz="1800">
                <a:solidFill>
                  <a:srgbClr val="444444"/>
                </a:solidFill>
                <a:latin typeface="Source Sans Pro"/>
                <a:ea typeface="Source Sans Pro"/>
                <a:cs typeface="Source Sans Pro"/>
                <a:sym typeface="Source Sans Pro"/>
              </a:rPr>
              <a:t>So we get 21 + 22 + 31 = 75.</a:t>
            </a:r>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78"/>
          <p:cNvSpPr/>
          <p:nvPr/>
        </p:nvSpPr>
        <p:spPr>
          <a:xfrm>
            <a:off x="36394" y="228600"/>
            <a:ext cx="8991600" cy="63709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We can use </a:t>
            </a:r>
            <a:r>
              <a:rPr lang="en-US" sz="1400">
                <a:solidFill>
                  <a:srgbClr val="000000"/>
                </a:solidFill>
                <a:latin typeface="Arial"/>
                <a:ea typeface="Arial"/>
                <a:cs typeface="Arial"/>
                <a:sym typeface="Arial"/>
              </a:rPr>
              <a:t>aggregate() </a:t>
            </a:r>
            <a:r>
              <a:rPr lang="en-US" sz="1800">
                <a:solidFill>
                  <a:srgbClr val="000000"/>
                </a:solidFill>
                <a:latin typeface="Arial"/>
                <a:ea typeface="Arial"/>
                <a:cs typeface="Arial"/>
                <a:sym typeface="Arial"/>
              </a:rPr>
              <a:t>to compute the average of an RDD, avoiding a </a:t>
            </a:r>
            <a:r>
              <a:rPr lang="en-US" sz="1400">
                <a:solidFill>
                  <a:srgbClr val="000000"/>
                </a:solidFill>
                <a:latin typeface="Arial"/>
                <a:ea typeface="Arial"/>
                <a:cs typeface="Arial"/>
                <a:sym typeface="Arial"/>
              </a:rPr>
              <a:t>map() </a:t>
            </a:r>
            <a:r>
              <a:rPr lang="en-US" sz="1800">
                <a:solidFill>
                  <a:srgbClr val="000000"/>
                </a:solidFill>
                <a:latin typeface="Arial"/>
                <a:ea typeface="Arial"/>
                <a:cs typeface="Arial"/>
                <a:sym typeface="Arial"/>
              </a:rPr>
              <a:t>before the</a:t>
            </a:r>
            <a:endParaRPr/>
          </a:p>
          <a:p>
            <a:pPr marL="0" marR="0" lvl="0" indent="0" algn="l" rtl="0">
              <a:spcBef>
                <a:spcPts val="0"/>
              </a:spcBef>
              <a:spcAft>
                <a:spcPts val="0"/>
              </a:spcAft>
              <a:buNone/>
            </a:pPr>
            <a:r>
              <a:rPr lang="en-US" sz="1400">
                <a:solidFill>
                  <a:srgbClr val="000000"/>
                </a:solidFill>
                <a:latin typeface="Arial"/>
                <a:ea typeface="Arial"/>
                <a:cs typeface="Arial"/>
                <a:sym typeface="Arial"/>
              </a:rPr>
              <a:t>fold()</a:t>
            </a:r>
            <a:r>
              <a:rPr lang="en-US" sz="1800">
                <a:solidFill>
                  <a:srgbClr val="000000"/>
                </a:solidFill>
                <a:latin typeface="Arial"/>
                <a:ea typeface="Arial"/>
                <a:cs typeface="Arial"/>
                <a:sym typeface="Arial"/>
              </a:rPr>
              <a:t>, as shown in Examples </a:t>
            </a:r>
            <a:r>
              <a:rPr lang="en-US" sz="1800">
                <a:solidFill>
                  <a:srgbClr val="0000EF"/>
                </a:solidFill>
                <a:latin typeface="Arial"/>
                <a:ea typeface="Arial"/>
                <a:cs typeface="Arial"/>
                <a:sym typeface="Arial"/>
              </a:rPr>
              <a:t>3-35 </a:t>
            </a:r>
            <a:r>
              <a:rPr lang="en-US" sz="1800">
                <a:solidFill>
                  <a:srgbClr val="000000"/>
                </a:solidFill>
                <a:latin typeface="Arial"/>
                <a:ea typeface="Arial"/>
                <a:cs typeface="Arial"/>
                <a:sym typeface="Arial"/>
              </a:rPr>
              <a:t>through </a:t>
            </a:r>
            <a:r>
              <a:rPr lang="en-US" sz="1800">
                <a:solidFill>
                  <a:srgbClr val="0000EF"/>
                </a:solidFill>
                <a:latin typeface="Arial"/>
                <a:ea typeface="Arial"/>
                <a:cs typeface="Arial"/>
                <a:sym typeface="Arial"/>
              </a:rPr>
              <a:t>3-37</a:t>
            </a:r>
            <a:r>
              <a:rPr lang="en-US" sz="1800">
                <a:solidFill>
                  <a:srgbClr val="000000"/>
                </a:solidFill>
                <a:latin typeface="Arial"/>
                <a:ea typeface="Arial"/>
                <a:cs typeface="Arial"/>
                <a:sym typeface="Arial"/>
              </a:rPr>
              <a:t>.</a:t>
            </a:r>
            <a:endParaRPr/>
          </a:p>
          <a:p>
            <a:pPr marL="0" marR="0" lvl="0" indent="0" algn="l" rtl="0">
              <a:spcBef>
                <a:spcPts val="0"/>
              </a:spcBef>
              <a:spcAft>
                <a:spcPts val="0"/>
              </a:spcAft>
              <a:buNone/>
            </a:pPr>
            <a:endParaRPr sz="1800">
              <a:solidFill>
                <a:srgbClr val="000000"/>
              </a:solidFill>
              <a:latin typeface="Arial"/>
              <a:ea typeface="Arial"/>
              <a:cs typeface="Arial"/>
              <a:sym typeface="Arial"/>
            </a:endParaRPr>
          </a:p>
          <a:p>
            <a:pPr marL="0" marR="0" lvl="0" indent="0" algn="l" rtl="0">
              <a:spcBef>
                <a:spcPts val="0"/>
              </a:spcBef>
              <a:spcAft>
                <a:spcPts val="0"/>
              </a:spcAft>
              <a:buNone/>
            </a:pPr>
            <a:r>
              <a:rPr lang="en-US" sz="1800" b="1">
                <a:solidFill>
                  <a:srgbClr val="000000"/>
                </a:solidFill>
                <a:latin typeface="Arial"/>
                <a:ea typeface="Arial"/>
                <a:cs typeface="Arial"/>
                <a:sym typeface="Arial"/>
              </a:rPr>
              <a:t>Example 3-35. aggregate() in Python</a:t>
            </a:r>
            <a:endParaRPr/>
          </a:p>
          <a:p>
            <a:pPr marL="0" marR="0" lvl="0" indent="0" algn="l" rtl="0">
              <a:spcBef>
                <a:spcPts val="0"/>
              </a:spcBef>
              <a:spcAft>
                <a:spcPts val="0"/>
              </a:spcAft>
              <a:buNone/>
            </a:pPr>
            <a:r>
              <a:rPr lang="en-US" sz="2800">
                <a:solidFill>
                  <a:srgbClr val="000089"/>
                </a:solidFill>
                <a:latin typeface="Arial"/>
                <a:ea typeface="Arial"/>
                <a:cs typeface="Arial"/>
                <a:sym typeface="Arial"/>
              </a:rPr>
              <a:t>sumCount </a:t>
            </a:r>
            <a:r>
              <a:rPr lang="en-US" sz="2800">
                <a:solidFill>
                  <a:srgbClr val="000000"/>
                </a:solidFill>
                <a:latin typeface="Arial"/>
                <a:ea typeface="Arial"/>
                <a:cs typeface="Arial"/>
                <a:sym typeface="Arial"/>
              </a:rPr>
              <a:t>= </a:t>
            </a:r>
            <a:r>
              <a:rPr lang="en-US" sz="2800">
                <a:solidFill>
                  <a:srgbClr val="000089"/>
                </a:solidFill>
                <a:latin typeface="Arial"/>
                <a:ea typeface="Arial"/>
                <a:cs typeface="Arial"/>
                <a:sym typeface="Arial"/>
              </a:rPr>
              <a:t>nums</a:t>
            </a:r>
            <a:r>
              <a:rPr lang="en-US" sz="2800">
                <a:solidFill>
                  <a:srgbClr val="000000"/>
                </a:solidFill>
                <a:latin typeface="Arial"/>
                <a:ea typeface="Arial"/>
                <a:cs typeface="Arial"/>
                <a:sym typeface="Arial"/>
              </a:rPr>
              <a:t>.</a:t>
            </a:r>
            <a:r>
              <a:rPr lang="en-US" sz="2800">
                <a:solidFill>
                  <a:srgbClr val="000089"/>
                </a:solidFill>
                <a:latin typeface="Arial"/>
                <a:ea typeface="Arial"/>
                <a:cs typeface="Arial"/>
                <a:sym typeface="Arial"/>
              </a:rPr>
              <a:t>aggregate</a:t>
            </a:r>
            <a:r>
              <a:rPr lang="en-US" sz="2800">
                <a:solidFill>
                  <a:srgbClr val="000000"/>
                </a:solidFill>
                <a:latin typeface="Arial"/>
                <a:ea typeface="Arial"/>
                <a:cs typeface="Arial"/>
                <a:sym typeface="Arial"/>
              </a:rPr>
              <a:t>((</a:t>
            </a:r>
            <a:r>
              <a:rPr lang="en-US" sz="2800">
                <a:solidFill>
                  <a:srgbClr val="FF6600"/>
                </a:solidFill>
                <a:latin typeface="Arial"/>
                <a:ea typeface="Arial"/>
                <a:cs typeface="Arial"/>
                <a:sym typeface="Arial"/>
              </a:rPr>
              <a:t>0</a:t>
            </a:r>
            <a:r>
              <a:rPr lang="en-US" sz="2800">
                <a:solidFill>
                  <a:srgbClr val="000000"/>
                </a:solidFill>
                <a:latin typeface="Arial"/>
                <a:ea typeface="Arial"/>
                <a:cs typeface="Arial"/>
                <a:sym typeface="Arial"/>
              </a:rPr>
              <a:t>, </a:t>
            </a:r>
            <a:r>
              <a:rPr lang="en-US" sz="2800">
                <a:solidFill>
                  <a:srgbClr val="FF6600"/>
                </a:solidFill>
                <a:latin typeface="Arial"/>
                <a:ea typeface="Arial"/>
                <a:cs typeface="Arial"/>
                <a:sym typeface="Arial"/>
              </a:rPr>
              <a:t>0</a:t>
            </a:r>
            <a:r>
              <a:rPr lang="en-US" sz="2800">
                <a:solidFill>
                  <a:srgbClr val="000000"/>
                </a:solidFill>
                <a:latin typeface="Arial"/>
                <a:ea typeface="Arial"/>
                <a:cs typeface="Arial"/>
                <a:sym typeface="Arial"/>
              </a:rPr>
              <a:t>),</a:t>
            </a:r>
            <a:endParaRPr/>
          </a:p>
          <a:p>
            <a:pPr marL="0" marR="0" lvl="0" indent="0" algn="l" rtl="0">
              <a:spcBef>
                <a:spcPts val="0"/>
              </a:spcBef>
              <a:spcAft>
                <a:spcPts val="0"/>
              </a:spcAft>
              <a:buNone/>
            </a:pPr>
            <a:r>
              <a:rPr lang="en-US" sz="2800">
                <a:solidFill>
                  <a:srgbClr val="000000"/>
                </a:solidFill>
                <a:latin typeface="Arial"/>
                <a:ea typeface="Arial"/>
                <a:cs typeface="Arial"/>
                <a:sym typeface="Arial"/>
              </a:rPr>
              <a:t>(</a:t>
            </a:r>
            <a:r>
              <a:rPr lang="en-US" sz="2800" b="1">
                <a:solidFill>
                  <a:srgbClr val="00669A"/>
                </a:solidFill>
                <a:latin typeface="Arial"/>
                <a:ea typeface="Arial"/>
                <a:cs typeface="Arial"/>
                <a:sym typeface="Arial"/>
              </a:rPr>
              <a:t>lambda </a:t>
            </a:r>
            <a:r>
              <a:rPr lang="en-US" sz="2800">
                <a:solidFill>
                  <a:srgbClr val="000089"/>
                </a:solidFill>
                <a:latin typeface="Arial"/>
                <a:ea typeface="Arial"/>
                <a:cs typeface="Arial"/>
                <a:sym typeface="Arial"/>
              </a:rPr>
              <a:t>acc</a:t>
            </a:r>
            <a:r>
              <a:rPr lang="en-US" sz="2800">
                <a:solidFill>
                  <a:srgbClr val="000000"/>
                </a:solidFill>
                <a:latin typeface="Arial"/>
                <a:ea typeface="Arial"/>
                <a:cs typeface="Arial"/>
                <a:sym typeface="Arial"/>
              </a:rPr>
              <a:t>, </a:t>
            </a:r>
            <a:r>
              <a:rPr lang="en-US" sz="2800">
                <a:solidFill>
                  <a:srgbClr val="000089"/>
                </a:solidFill>
                <a:latin typeface="Arial"/>
                <a:ea typeface="Arial"/>
                <a:cs typeface="Arial"/>
                <a:sym typeface="Arial"/>
              </a:rPr>
              <a:t>value</a:t>
            </a:r>
            <a:r>
              <a:rPr lang="en-US" sz="2800">
                <a:solidFill>
                  <a:srgbClr val="000000"/>
                </a:solidFill>
                <a:latin typeface="Arial"/>
                <a:ea typeface="Arial"/>
                <a:cs typeface="Arial"/>
                <a:sym typeface="Arial"/>
              </a:rPr>
              <a:t>: (</a:t>
            </a:r>
            <a:r>
              <a:rPr lang="en-US" sz="2800">
                <a:solidFill>
                  <a:srgbClr val="000089"/>
                </a:solidFill>
                <a:latin typeface="Arial"/>
                <a:ea typeface="Arial"/>
                <a:cs typeface="Arial"/>
                <a:sym typeface="Arial"/>
              </a:rPr>
              <a:t>acc</a:t>
            </a:r>
            <a:r>
              <a:rPr lang="en-US" sz="2800">
                <a:solidFill>
                  <a:srgbClr val="000000"/>
                </a:solidFill>
                <a:latin typeface="Arial"/>
                <a:ea typeface="Arial"/>
                <a:cs typeface="Arial"/>
                <a:sym typeface="Arial"/>
              </a:rPr>
              <a:t>[</a:t>
            </a:r>
            <a:r>
              <a:rPr lang="en-US" sz="2800">
                <a:solidFill>
                  <a:srgbClr val="FF6600"/>
                </a:solidFill>
                <a:latin typeface="Arial"/>
                <a:ea typeface="Arial"/>
                <a:cs typeface="Arial"/>
                <a:sym typeface="Arial"/>
              </a:rPr>
              <a:t>0</a:t>
            </a:r>
            <a:r>
              <a:rPr lang="en-US" sz="2800">
                <a:solidFill>
                  <a:srgbClr val="000000"/>
                </a:solidFill>
                <a:latin typeface="Arial"/>
                <a:ea typeface="Arial"/>
                <a:cs typeface="Arial"/>
                <a:sym typeface="Arial"/>
              </a:rPr>
              <a:t>] + </a:t>
            </a:r>
            <a:r>
              <a:rPr lang="en-US" sz="2800">
                <a:solidFill>
                  <a:srgbClr val="000089"/>
                </a:solidFill>
                <a:latin typeface="Arial"/>
                <a:ea typeface="Arial"/>
                <a:cs typeface="Arial"/>
                <a:sym typeface="Arial"/>
              </a:rPr>
              <a:t>value</a:t>
            </a:r>
            <a:r>
              <a:rPr lang="en-US" sz="2800">
                <a:solidFill>
                  <a:srgbClr val="000000"/>
                </a:solidFill>
                <a:latin typeface="Arial"/>
                <a:ea typeface="Arial"/>
                <a:cs typeface="Arial"/>
                <a:sym typeface="Arial"/>
              </a:rPr>
              <a:t>, </a:t>
            </a:r>
            <a:r>
              <a:rPr lang="en-US" sz="2800">
                <a:solidFill>
                  <a:srgbClr val="000089"/>
                </a:solidFill>
                <a:latin typeface="Arial"/>
                <a:ea typeface="Arial"/>
                <a:cs typeface="Arial"/>
                <a:sym typeface="Arial"/>
              </a:rPr>
              <a:t>acc</a:t>
            </a:r>
            <a:r>
              <a:rPr lang="en-US" sz="2800">
                <a:solidFill>
                  <a:srgbClr val="000000"/>
                </a:solidFill>
                <a:latin typeface="Arial"/>
                <a:ea typeface="Arial"/>
                <a:cs typeface="Arial"/>
                <a:sym typeface="Arial"/>
              </a:rPr>
              <a:t>[</a:t>
            </a:r>
            <a:r>
              <a:rPr lang="en-US" sz="2800">
                <a:solidFill>
                  <a:srgbClr val="FF6600"/>
                </a:solidFill>
                <a:latin typeface="Arial"/>
                <a:ea typeface="Arial"/>
                <a:cs typeface="Arial"/>
                <a:sym typeface="Arial"/>
              </a:rPr>
              <a:t>1</a:t>
            </a:r>
            <a:r>
              <a:rPr lang="en-US" sz="2800">
                <a:solidFill>
                  <a:srgbClr val="000000"/>
                </a:solidFill>
                <a:latin typeface="Arial"/>
                <a:ea typeface="Arial"/>
                <a:cs typeface="Arial"/>
                <a:sym typeface="Arial"/>
              </a:rPr>
              <a:t>] + </a:t>
            </a:r>
            <a:r>
              <a:rPr lang="en-US" sz="2800">
                <a:solidFill>
                  <a:srgbClr val="FF6600"/>
                </a:solidFill>
                <a:latin typeface="Arial"/>
                <a:ea typeface="Arial"/>
                <a:cs typeface="Arial"/>
                <a:sym typeface="Arial"/>
              </a:rPr>
              <a:t>1</a:t>
            </a:r>
            <a:r>
              <a:rPr lang="en-US" sz="2800">
                <a:solidFill>
                  <a:srgbClr val="000000"/>
                </a:solidFill>
                <a:latin typeface="Arial"/>
                <a:ea typeface="Arial"/>
                <a:cs typeface="Arial"/>
                <a:sym typeface="Arial"/>
              </a:rPr>
              <a:t>),</a:t>
            </a:r>
            <a:endParaRPr/>
          </a:p>
          <a:p>
            <a:pPr marL="0" marR="0" lvl="0" indent="0" algn="l" rtl="0">
              <a:spcBef>
                <a:spcPts val="0"/>
              </a:spcBef>
              <a:spcAft>
                <a:spcPts val="0"/>
              </a:spcAft>
              <a:buNone/>
            </a:pPr>
            <a:r>
              <a:rPr lang="en-US" sz="2800">
                <a:solidFill>
                  <a:srgbClr val="000000"/>
                </a:solidFill>
                <a:latin typeface="Arial"/>
                <a:ea typeface="Arial"/>
                <a:cs typeface="Arial"/>
                <a:sym typeface="Arial"/>
              </a:rPr>
              <a:t>(</a:t>
            </a:r>
            <a:r>
              <a:rPr lang="en-US" sz="2800" b="1">
                <a:solidFill>
                  <a:srgbClr val="00669A"/>
                </a:solidFill>
                <a:latin typeface="Arial"/>
                <a:ea typeface="Arial"/>
                <a:cs typeface="Arial"/>
                <a:sym typeface="Arial"/>
              </a:rPr>
              <a:t>lambda </a:t>
            </a:r>
            <a:r>
              <a:rPr lang="en-US" sz="2800">
                <a:solidFill>
                  <a:srgbClr val="000089"/>
                </a:solidFill>
                <a:latin typeface="Arial"/>
                <a:ea typeface="Arial"/>
                <a:cs typeface="Arial"/>
                <a:sym typeface="Arial"/>
              </a:rPr>
              <a:t>acc1</a:t>
            </a:r>
            <a:r>
              <a:rPr lang="en-US" sz="2800">
                <a:solidFill>
                  <a:srgbClr val="000000"/>
                </a:solidFill>
                <a:latin typeface="Arial"/>
                <a:ea typeface="Arial"/>
                <a:cs typeface="Arial"/>
                <a:sym typeface="Arial"/>
              </a:rPr>
              <a:t>, </a:t>
            </a:r>
            <a:r>
              <a:rPr lang="en-US" sz="2800">
                <a:solidFill>
                  <a:srgbClr val="000089"/>
                </a:solidFill>
                <a:latin typeface="Arial"/>
                <a:ea typeface="Arial"/>
                <a:cs typeface="Arial"/>
                <a:sym typeface="Arial"/>
              </a:rPr>
              <a:t>acc2</a:t>
            </a:r>
            <a:r>
              <a:rPr lang="en-US" sz="2800">
                <a:solidFill>
                  <a:srgbClr val="000000"/>
                </a:solidFill>
                <a:latin typeface="Arial"/>
                <a:ea typeface="Arial"/>
                <a:cs typeface="Arial"/>
                <a:sym typeface="Arial"/>
              </a:rPr>
              <a:t>: (</a:t>
            </a:r>
            <a:r>
              <a:rPr lang="en-US" sz="2800">
                <a:solidFill>
                  <a:srgbClr val="000089"/>
                </a:solidFill>
                <a:latin typeface="Arial"/>
                <a:ea typeface="Arial"/>
                <a:cs typeface="Arial"/>
                <a:sym typeface="Arial"/>
              </a:rPr>
              <a:t>acc1</a:t>
            </a:r>
            <a:r>
              <a:rPr lang="en-US" sz="2800">
                <a:solidFill>
                  <a:srgbClr val="000000"/>
                </a:solidFill>
                <a:latin typeface="Arial"/>
                <a:ea typeface="Arial"/>
                <a:cs typeface="Arial"/>
                <a:sym typeface="Arial"/>
              </a:rPr>
              <a:t>[</a:t>
            </a:r>
            <a:r>
              <a:rPr lang="en-US" sz="2800">
                <a:solidFill>
                  <a:srgbClr val="FF6600"/>
                </a:solidFill>
                <a:latin typeface="Arial"/>
                <a:ea typeface="Arial"/>
                <a:cs typeface="Arial"/>
                <a:sym typeface="Arial"/>
              </a:rPr>
              <a:t>0</a:t>
            </a:r>
            <a:r>
              <a:rPr lang="en-US" sz="2800">
                <a:solidFill>
                  <a:srgbClr val="000000"/>
                </a:solidFill>
                <a:latin typeface="Arial"/>
                <a:ea typeface="Arial"/>
                <a:cs typeface="Arial"/>
                <a:sym typeface="Arial"/>
              </a:rPr>
              <a:t>] + </a:t>
            </a:r>
            <a:r>
              <a:rPr lang="en-US" sz="2800">
                <a:solidFill>
                  <a:srgbClr val="000089"/>
                </a:solidFill>
                <a:latin typeface="Arial"/>
                <a:ea typeface="Arial"/>
                <a:cs typeface="Arial"/>
                <a:sym typeface="Arial"/>
              </a:rPr>
              <a:t>acc2</a:t>
            </a:r>
            <a:r>
              <a:rPr lang="en-US" sz="2800">
                <a:solidFill>
                  <a:srgbClr val="000000"/>
                </a:solidFill>
                <a:latin typeface="Arial"/>
                <a:ea typeface="Arial"/>
                <a:cs typeface="Arial"/>
                <a:sym typeface="Arial"/>
              </a:rPr>
              <a:t>[</a:t>
            </a:r>
            <a:r>
              <a:rPr lang="en-US" sz="2800">
                <a:solidFill>
                  <a:srgbClr val="FF6600"/>
                </a:solidFill>
                <a:latin typeface="Arial"/>
                <a:ea typeface="Arial"/>
                <a:cs typeface="Arial"/>
                <a:sym typeface="Arial"/>
              </a:rPr>
              <a:t>0</a:t>
            </a:r>
            <a:r>
              <a:rPr lang="en-US" sz="2800">
                <a:solidFill>
                  <a:srgbClr val="000000"/>
                </a:solidFill>
                <a:latin typeface="Arial"/>
                <a:ea typeface="Arial"/>
                <a:cs typeface="Arial"/>
                <a:sym typeface="Arial"/>
              </a:rPr>
              <a:t>], </a:t>
            </a:r>
            <a:r>
              <a:rPr lang="en-US" sz="2800">
                <a:solidFill>
                  <a:srgbClr val="000089"/>
                </a:solidFill>
                <a:latin typeface="Arial"/>
                <a:ea typeface="Arial"/>
                <a:cs typeface="Arial"/>
                <a:sym typeface="Arial"/>
              </a:rPr>
              <a:t>acc1</a:t>
            </a:r>
            <a:r>
              <a:rPr lang="en-US" sz="2800">
                <a:solidFill>
                  <a:srgbClr val="000000"/>
                </a:solidFill>
                <a:latin typeface="Arial"/>
                <a:ea typeface="Arial"/>
                <a:cs typeface="Arial"/>
                <a:sym typeface="Arial"/>
              </a:rPr>
              <a:t>[</a:t>
            </a:r>
            <a:r>
              <a:rPr lang="en-US" sz="2800">
                <a:solidFill>
                  <a:srgbClr val="FF6600"/>
                </a:solidFill>
                <a:latin typeface="Arial"/>
                <a:ea typeface="Arial"/>
                <a:cs typeface="Arial"/>
                <a:sym typeface="Arial"/>
              </a:rPr>
              <a:t>1</a:t>
            </a:r>
            <a:r>
              <a:rPr lang="en-US" sz="2800">
                <a:solidFill>
                  <a:srgbClr val="000000"/>
                </a:solidFill>
                <a:latin typeface="Arial"/>
                <a:ea typeface="Arial"/>
                <a:cs typeface="Arial"/>
                <a:sym typeface="Arial"/>
              </a:rPr>
              <a:t>] + </a:t>
            </a:r>
            <a:r>
              <a:rPr lang="en-US" sz="2800">
                <a:solidFill>
                  <a:srgbClr val="000089"/>
                </a:solidFill>
                <a:latin typeface="Arial"/>
                <a:ea typeface="Arial"/>
                <a:cs typeface="Arial"/>
                <a:sym typeface="Arial"/>
              </a:rPr>
              <a:t>acc2</a:t>
            </a:r>
            <a:r>
              <a:rPr lang="en-US" sz="2800">
                <a:solidFill>
                  <a:srgbClr val="000000"/>
                </a:solidFill>
                <a:latin typeface="Arial"/>
                <a:ea typeface="Arial"/>
                <a:cs typeface="Arial"/>
                <a:sym typeface="Arial"/>
              </a:rPr>
              <a:t>[</a:t>
            </a:r>
            <a:r>
              <a:rPr lang="en-US" sz="2800">
                <a:solidFill>
                  <a:srgbClr val="FF6600"/>
                </a:solidFill>
                <a:latin typeface="Arial"/>
                <a:ea typeface="Arial"/>
                <a:cs typeface="Arial"/>
                <a:sym typeface="Arial"/>
              </a:rPr>
              <a:t>1</a:t>
            </a:r>
            <a:r>
              <a:rPr lang="en-US" sz="2800">
                <a:solidFill>
                  <a:srgbClr val="000000"/>
                </a:solidFill>
                <a:latin typeface="Arial"/>
                <a:ea typeface="Arial"/>
                <a:cs typeface="Arial"/>
                <a:sym typeface="Arial"/>
              </a:rPr>
              <a:t>]))))</a:t>
            </a:r>
            <a:endParaRPr/>
          </a:p>
          <a:p>
            <a:pPr marL="0" marR="0" lvl="0" indent="0" algn="l" rtl="0">
              <a:spcBef>
                <a:spcPts val="0"/>
              </a:spcBef>
              <a:spcAft>
                <a:spcPts val="0"/>
              </a:spcAft>
              <a:buNone/>
            </a:pPr>
            <a:r>
              <a:rPr lang="en-US" sz="2800" b="1">
                <a:solidFill>
                  <a:srgbClr val="00669A"/>
                </a:solidFill>
                <a:latin typeface="Arial"/>
                <a:ea typeface="Arial"/>
                <a:cs typeface="Arial"/>
                <a:sym typeface="Arial"/>
              </a:rPr>
              <a:t>return </a:t>
            </a:r>
            <a:r>
              <a:rPr lang="en-US" sz="2800">
                <a:solidFill>
                  <a:srgbClr val="000089"/>
                </a:solidFill>
                <a:latin typeface="Arial"/>
                <a:ea typeface="Arial"/>
                <a:cs typeface="Arial"/>
                <a:sym typeface="Arial"/>
              </a:rPr>
              <a:t>sumCount</a:t>
            </a:r>
            <a:r>
              <a:rPr lang="en-US" sz="2800">
                <a:solidFill>
                  <a:srgbClr val="000000"/>
                </a:solidFill>
                <a:latin typeface="Arial"/>
                <a:ea typeface="Arial"/>
                <a:cs typeface="Arial"/>
                <a:sym typeface="Arial"/>
              </a:rPr>
              <a:t>[</a:t>
            </a:r>
            <a:r>
              <a:rPr lang="en-US" sz="2800">
                <a:solidFill>
                  <a:srgbClr val="FF6600"/>
                </a:solidFill>
                <a:latin typeface="Arial"/>
                <a:ea typeface="Arial"/>
                <a:cs typeface="Arial"/>
                <a:sym typeface="Arial"/>
              </a:rPr>
              <a:t>0</a:t>
            </a:r>
            <a:r>
              <a:rPr lang="en-US" sz="2800">
                <a:solidFill>
                  <a:srgbClr val="000000"/>
                </a:solidFill>
                <a:latin typeface="Arial"/>
                <a:ea typeface="Arial"/>
                <a:cs typeface="Arial"/>
                <a:sym typeface="Arial"/>
              </a:rPr>
              <a:t>] / </a:t>
            </a:r>
            <a:r>
              <a:rPr lang="en-US" sz="2800">
                <a:solidFill>
                  <a:srgbClr val="336666"/>
                </a:solidFill>
                <a:latin typeface="Arial"/>
                <a:ea typeface="Arial"/>
                <a:cs typeface="Arial"/>
                <a:sym typeface="Arial"/>
              </a:rPr>
              <a:t>float</a:t>
            </a:r>
            <a:r>
              <a:rPr lang="en-US" sz="2800">
                <a:solidFill>
                  <a:srgbClr val="000000"/>
                </a:solidFill>
                <a:latin typeface="Arial"/>
                <a:ea typeface="Arial"/>
                <a:cs typeface="Arial"/>
                <a:sym typeface="Arial"/>
              </a:rPr>
              <a:t>(</a:t>
            </a:r>
            <a:r>
              <a:rPr lang="en-US" sz="2800">
                <a:solidFill>
                  <a:srgbClr val="000089"/>
                </a:solidFill>
                <a:latin typeface="Arial"/>
                <a:ea typeface="Arial"/>
                <a:cs typeface="Arial"/>
                <a:sym typeface="Arial"/>
              </a:rPr>
              <a:t>sumCount</a:t>
            </a:r>
            <a:r>
              <a:rPr lang="en-US" sz="2800">
                <a:solidFill>
                  <a:srgbClr val="000000"/>
                </a:solidFill>
                <a:latin typeface="Arial"/>
                <a:ea typeface="Arial"/>
                <a:cs typeface="Arial"/>
                <a:sym typeface="Arial"/>
              </a:rPr>
              <a:t>[</a:t>
            </a:r>
            <a:r>
              <a:rPr lang="en-US" sz="2800">
                <a:solidFill>
                  <a:srgbClr val="FF6600"/>
                </a:solidFill>
                <a:latin typeface="Arial"/>
                <a:ea typeface="Arial"/>
                <a:cs typeface="Arial"/>
                <a:sym typeface="Arial"/>
              </a:rPr>
              <a:t>1</a:t>
            </a:r>
            <a:r>
              <a:rPr lang="en-US" sz="2800">
                <a:solidFill>
                  <a:srgbClr val="000000"/>
                </a:solidFill>
                <a:latin typeface="Arial"/>
                <a:ea typeface="Arial"/>
                <a:cs typeface="Arial"/>
                <a:sym typeface="Arial"/>
              </a:rPr>
              <a:t>])</a:t>
            </a:r>
            <a:endParaRPr/>
          </a:p>
          <a:p>
            <a:pPr marL="0" marR="0" lvl="0" indent="0" algn="l" rtl="0">
              <a:spcBef>
                <a:spcPts val="0"/>
              </a:spcBef>
              <a:spcAft>
                <a:spcPts val="0"/>
              </a:spcAft>
              <a:buNone/>
            </a:pPr>
            <a:endParaRPr sz="2800">
              <a:solidFill>
                <a:srgbClr val="000000"/>
              </a:solidFill>
              <a:latin typeface="Arial"/>
              <a:ea typeface="Arial"/>
              <a:cs typeface="Arial"/>
              <a:sym typeface="Arial"/>
            </a:endParaRPr>
          </a:p>
          <a:p>
            <a:pPr marL="0" marR="0" lvl="0" indent="0" algn="l" rtl="0">
              <a:spcBef>
                <a:spcPts val="0"/>
              </a:spcBef>
              <a:spcAft>
                <a:spcPts val="0"/>
              </a:spcAft>
              <a:buNone/>
            </a:pPr>
            <a:r>
              <a:rPr lang="en-US" sz="1800" b="1">
                <a:solidFill>
                  <a:srgbClr val="000000"/>
                </a:solidFill>
                <a:latin typeface="Arial"/>
                <a:ea typeface="Arial"/>
                <a:cs typeface="Arial"/>
                <a:sym typeface="Arial"/>
              </a:rPr>
              <a:t>Example 3-36. aggregate() in Scala</a:t>
            </a:r>
            <a:endParaRPr/>
          </a:p>
          <a:p>
            <a:pPr marL="0" marR="0" lvl="0" indent="0" algn="l" rtl="0">
              <a:spcBef>
                <a:spcPts val="0"/>
              </a:spcBef>
              <a:spcAft>
                <a:spcPts val="0"/>
              </a:spcAft>
              <a:buNone/>
            </a:pPr>
            <a:r>
              <a:rPr lang="en-US" sz="2800" b="1">
                <a:solidFill>
                  <a:srgbClr val="00669A"/>
                </a:solidFill>
                <a:latin typeface="Arial"/>
                <a:ea typeface="Arial"/>
                <a:cs typeface="Arial"/>
                <a:sym typeface="Arial"/>
              </a:rPr>
              <a:t>val </a:t>
            </a:r>
            <a:r>
              <a:rPr lang="en-US" sz="2800">
                <a:solidFill>
                  <a:srgbClr val="000089"/>
                </a:solidFill>
                <a:latin typeface="Arial"/>
                <a:ea typeface="Arial"/>
                <a:cs typeface="Arial"/>
                <a:sym typeface="Arial"/>
              </a:rPr>
              <a:t>result </a:t>
            </a:r>
            <a:r>
              <a:rPr lang="en-US" sz="2800" b="1">
                <a:solidFill>
                  <a:srgbClr val="00669A"/>
                </a:solidFill>
                <a:latin typeface="Arial"/>
                <a:ea typeface="Arial"/>
                <a:cs typeface="Arial"/>
                <a:sym typeface="Arial"/>
              </a:rPr>
              <a:t>= </a:t>
            </a:r>
            <a:r>
              <a:rPr lang="en-US" sz="2800">
                <a:solidFill>
                  <a:srgbClr val="000089"/>
                </a:solidFill>
                <a:latin typeface="Arial"/>
                <a:ea typeface="Arial"/>
                <a:cs typeface="Arial"/>
                <a:sym typeface="Arial"/>
              </a:rPr>
              <a:t>input</a:t>
            </a:r>
            <a:r>
              <a:rPr lang="en-US" sz="2800">
                <a:solidFill>
                  <a:srgbClr val="000000"/>
                </a:solidFill>
                <a:latin typeface="Arial"/>
                <a:ea typeface="Arial"/>
                <a:cs typeface="Arial"/>
                <a:sym typeface="Arial"/>
              </a:rPr>
              <a:t>.</a:t>
            </a:r>
            <a:r>
              <a:rPr lang="en-US" sz="2800">
                <a:solidFill>
                  <a:srgbClr val="000089"/>
                </a:solidFill>
                <a:latin typeface="Arial"/>
                <a:ea typeface="Arial"/>
                <a:cs typeface="Arial"/>
                <a:sym typeface="Arial"/>
              </a:rPr>
              <a:t>aggregate</a:t>
            </a:r>
            <a:r>
              <a:rPr lang="en-US" sz="2800">
                <a:solidFill>
                  <a:srgbClr val="000000"/>
                </a:solidFill>
                <a:latin typeface="Arial"/>
                <a:ea typeface="Arial"/>
                <a:cs typeface="Arial"/>
                <a:sym typeface="Arial"/>
              </a:rPr>
              <a:t>((</a:t>
            </a:r>
            <a:r>
              <a:rPr lang="en-US" sz="2800">
                <a:solidFill>
                  <a:srgbClr val="FF6600"/>
                </a:solidFill>
                <a:latin typeface="Arial"/>
                <a:ea typeface="Arial"/>
                <a:cs typeface="Arial"/>
                <a:sym typeface="Arial"/>
              </a:rPr>
              <a:t>0</a:t>
            </a:r>
            <a:r>
              <a:rPr lang="en-US" sz="2800">
                <a:solidFill>
                  <a:srgbClr val="000000"/>
                </a:solidFill>
                <a:latin typeface="Arial"/>
                <a:ea typeface="Arial"/>
                <a:cs typeface="Arial"/>
                <a:sym typeface="Arial"/>
              </a:rPr>
              <a:t>, </a:t>
            </a:r>
            <a:r>
              <a:rPr lang="en-US" sz="2800">
                <a:solidFill>
                  <a:srgbClr val="FF6600"/>
                </a:solidFill>
                <a:latin typeface="Arial"/>
                <a:ea typeface="Arial"/>
                <a:cs typeface="Arial"/>
                <a:sym typeface="Arial"/>
              </a:rPr>
              <a:t>0</a:t>
            </a:r>
            <a:r>
              <a:rPr lang="en-US" sz="2800">
                <a:solidFill>
                  <a:srgbClr val="000000"/>
                </a:solidFill>
                <a:latin typeface="Arial"/>
                <a:ea typeface="Arial"/>
                <a:cs typeface="Arial"/>
                <a:sym typeface="Arial"/>
              </a:rPr>
              <a:t>))(</a:t>
            </a:r>
            <a:endParaRPr/>
          </a:p>
          <a:p>
            <a:pPr marL="0" marR="0" lvl="0" indent="0" algn="l" rtl="0">
              <a:spcBef>
                <a:spcPts val="0"/>
              </a:spcBef>
              <a:spcAft>
                <a:spcPts val="0"/>
              </a:spcAft>
              <a:buNone/>
            </a:pPr>
            <a:r>
              <a:rPr lang="en-US" sz="2800">
                <a:solidFill>
                  <a:srgbClr val="000000"/>
                </a:solidFill>
                <a:latin typeface="Arial"/>
                <a:ea typeface="Arial"/>
                <a:cs typeface="Arial"/>
                <a:sym typeface="Arial"/>
              </a:rPr>
              <a:t>(</a:t>
            </a:r>
            <a:r>
              <a:rPr lang="en-US" sz="2800">
                <a:solidFill>
                  <a:srgbClr val="000089"/>
                </a:solidFill>
                <a:latin typeface="Arial"/>
                <a:ea typeface="Arial"/>
                <a:cs typeface="Arial"/>
                <a:sym typeface="Arial"/>
              </a:rPr>
              <a:t>acc</a:t>
            </a:r>
            <a:r>
              <a:rPr lang="en-US" sz="2800">
                <a:solidFill>
                  <a:srgbClr val="000000"/>
                </a:solidFill>
                <a:latin typeface="Arial"/>
                <a:ea typeface="Arial"/>
                <a:cs typeface="Arial"/>
                <a:sym typeface="Arial"/>
              </a:rPr>
              <a:t>, </a:t>
            </a:r>
            <a:r>
              <a:rPr lang="en-US" sz="2800">
                <a:solidFill>
                  <a:srgbClr val="000089"/>
                </a:solidFill>
                <a:latin typeface="Arial"/>
                <a:ea typeface="Arial"/>
                <a:cs typeface="Arial"/>
                <a:sym typeface="Arial"/>
              </a:rPr>
              <a:t>value</a:t>
            </a:r>
            <a:r>
              <a:rPr lang="en-US" sz="2800">
                <a:solidFill>
                  <a:srgbClr val="000000"/>
                </a:solidFill>
                <a:latin typeface="Arial"/>
                <a:ea typeface="Arial"/>
                <a:cs typeface="Arial"/>
                <a:sym typeface="Arial"/>
              </a:rPr>
              <a:t>) </a:t>
            </a:r>
            <a:r>
              <a:rPr lang="en-US" sz="2800" b="1">
                <a:solidFill>
                  <a:srgbClr val="00669A"/>
                </a:solidFill>
                <a:latin typeface="Arial"/>
                <a:ea typeface="Arial"/>
                <a:cs typeface="Arial"/>
                <a:sym typeface="Arial"/>
              </a:rPr>
              <a:t>=&gt; </a:t>
            </a:r>
            <a:r>
              <a:rPr lang="en-US" sz="2800">
                <a:solidFill>
                  <a:srgbClr val="000000"/>
                </a:solidFill>
                <a:latin typeface="Arial"/>
                <a:ea typeface="Arial"/>
                <a:cs typeface="Arial"/>
                <a:sym typeface="Arial"/>
              </a:rPr>
              <a:t>(</a:t>
            </a:r>
            <a:r>
              <a:rPr lang="en-US" sz="2800">
                <a:solidFill>
                  <a:srgbClr val="000089"/>
                </a:solidFill>
                <a:latin typeface="Arial"/>
                <a:ea typeface="Arial"/>
                <a:cs typeface="Arial"/>
                <a:sym typeface="Arial"/>
              </a:rPr>
              <a:t>acc</a:t>
            </a:r>
            <a:r>
              <a:rPr lang="en-US" sz="2800">
                <a:solidFill>
                  <a:srgbClr val="000000"/>
                </a:solidFill>
                <a:latin typeface="Arial"/>
                <a:ea typeface="Arial"/>
                <a:cs typeface="Arial"/>
                <a:sym typeface="Arial"/>
              </a:rPr>
              <a:t>.</a:t>
            </a:r>
            <a:r>
              <a:rPr lang="en-US" sz="2800">
                <a:solidFill>
                  <a:srgbClr val="000089"/>
                </a:solidFill>
                <a:latin typeface="Arial"/>
                <a:ea typeface="Arial"/>
                <a:cs typeface="Arial"/>
                <a:sym typeface="Arial"/>
              </a:rPr>
              <a:t>_1 </a:t>
            </a:r>
            <a:r>
              <a:rPr lang="en-US" sz="2800">
                <a:solidFill>
                  <a:srgbClr val="000000"/>
                </a:solidFill>
                <a:latin typeface="Arial"/>
                <a:ea typeface="Arial"/>
                <a:cs typeface="Arial"/>
                <a:sym typeface="Arial"/>
              </a:rPr>
              <a:t>+ </a:t>
            </a:r>
            <a:r>
              <a:rPr lang="en-US" sz="2800">
                <a:solidFill>
                  <a:srgbClr val="000089"/>
                </a:solidFill>
                <a:latin typeface="Arial"/>
                <a:ea typeface="Arial"/>
                <a:cs typeface="Arial"/>
                <a:sym typeface="Arial"/>
              </a:rPr>
              <a:t>value</a:t>
            </a:r>
            <a:r>
              <a:rPr lang="en-US" sz="2800">
                <a:solidFill>
                  <a:srgbClr val="000000"/>
                </a:solidFill>
                <a:latin typeface="Arial"/>
                <a:ea typeface="Arial"/>
                <a:cs typeface="Arial"/>
                <a:sym typeface="Arial"/>
              </a:rPr>
              <a:t>, </a:t>
            </a:r>
            <a:r>
              <a:rPr lang="en-US" sz="2800">
                <a:solidFill>
                  <a:srgbClr val="000089"/>
                </a:solidFill>
                <a:latin typeface="Arial"/>
                <a:ea typeface="Arial"/>
                <a:cs typeface="Arial"/>
                <a:sym typeface="Arial"/>
              </a:rPr>
              <a:t>acc</a:t>
            </a:r>
            <a:r>
              <a:rPr lang="en-US" sz="2800">
                <a:solidFill>
                  <a:srgbClr val="000000"/>
                </a:solidFill>
                <a:latin typeface="Arial"/>
                <a:ea typeface="Arial"/>
                <a:cs typeface="Arial"/>
                <a:sym typeface="Arial"/>
              </a:rPr>
              <a:t>.</a:t>
            </a:r>
            <a:r>
              <a:rPr lang="en-US" sz="2800">
                <a:solidFill>
                  <a:srgbClr val="000089"/>
                </a:solidFill>
                <a:latin typeface="Arial"/>
                <a:ea typeface="Arial"/>
                <a:cs typeface="Arial"/>
                <a:sym typeface="Arial"/>
              </a:rPr>
              <a:t>_2 </a:t>
            </a:r>
            <a:r>
              <a:rPr lang="en-US" sz="2800">
                <a:solidFill>
                  <a:srgbClr val="000000"/>
                </a:solidFill>
                <a:latin typeface="Arial"/>
                <a:ea typeface="Arial"/>
                <a:cs typeface="Arial"/>
                <a:sym typeface="Arial"/>
              </a:rPr>
              <a:t>+ </a:t>
            </a:r>
            <a:r>
              <a:rPr lang="en-US" sz="2800">
                <a:solidFill>
                  <a:srgbClr val="FF6600"/>
                </a:solidFill>
                <a:latin typeface="Arial"/>
                <a:ea typeface="Arial"/>
                <a:cs typeface="Arial"/>
                <a:sym typeface="Arial"/>
              </a:rPr>
              <a:t>1</a:t>
            </a:r>
            <a:r>
              <a:rPr lang="en-US" sz="2800">
                <a:solidFill>
                  <a:srgbClr val="000000"/>
                </a:solidFill>
                <a:latin typeface="Arial"/>
                <a:ea typeface="Arial"/>
                <a:cs typeface="Arial"/>
                <a:sym typeface="Arial"/>
              </a:rPr>
              <a:t>),</a:t>
            </a:r>
            <a:endParaRPr/>
          </a:p>
          <a:p>
            <a:pPr marL="0" marR="0" lvl="0" indent="0" algn="l" rtl="0">
              <a:spcBef>
                <a:spcPts val="0"/>
              </a:spcBef>
              <a:spcAft>
                <a:spcPts val="0"/>
              </a:spcAft>
              <a:buNone/>
            </a:pPr>
            <a:r>
              <a:rPr lang="en-US" sz="2800">
                <a:solidFill>
                  <a:srgbClr val="000000"/>
                </a:solidFill>
                <a:latin typeface="Arial"/>
                <a:ea typeface="Arial"/>
                <a:cs typeface="Arial"/>
                <a:sym typeface="Arial"/>
              </a:rPr>
              <a:t>(</a:t>
            </a:r>
            <a:r>
              <a:rPr lang="en-US" sz="2800">
                <a:solidFill>
                  <a:srgbClr val="000089"/>
                </a:solidFill>
                <a:latin typeface="Arial"/>
                <a:ea typeface="Arial"/>
                <a:cs typeface="Arial"/>
                <a:sym typeface="Arial"/>
              </a:rPr>
              <a:t>acc1</a:t>
            </a:r>
            <a:r>
              <a:rPr lang="en-US" sz="2800">
                <a:solidFill>
                  <a:srgbClr val="000000"/>
                </a:solidFill>
                <a:latin typeface="Arial"/>
                <a:ea typeface="Arial"/>
                <a:cs typeface="Arial"/>
                <a:sym typeface="Arial"/>
              </a:rPr>
              <a:t>, </a:t>
            </a:r>
            <a:r>
              <a:rPr lang="en-US" sz="2800">
                <a:solidFill>
                  <a:srgbClr val="000089"/>
                </a:solidFill>
                <a:latin typeface="Arial"/>
                <a:ea typeface="Arial"/>
                <a:cs typeface="Arial"/>
                <a:sym typeface="Arial"/>
              </a:rPr>
              <a:t>acc2</a:t>
            </a:r>
            <a:r>
              <a:rPr lang="en-US" sz="2800">
                <a:solidFill>
                  <a:srgbClr val="000000"/>
                </a:solidFill>
                <a:latin typeface="Arial"/>
                <a:ea typeface="Arial"/>
                <a:cs typeface="Arial"/>
                <a:sym typeface="Arial"/>
              </a:rPr>
              <a:t>) </a:t>
            </a:r>
            <a:r>
              <a:rPr lang="en-US" sz="2800" b="1">
                <a:solidFill>
                  <a:srgbClr val="00669A"/>
                </a:solidFill>
                <a:latin typeface="Arial"/>
                <a:ea typeface="Arial"/>
                <a:cs typeface="Arial"/>
                <a:sym typeface="Arial"/>
              </a:rPr>
              <a:t>=&gt; </a:t>
            </a:r>
            <a:r>
              <a:rPr lang="en-US" sz="2800">
                <a:solidFill>
                  <a:srgbClr val="000000"/>
                </a:solidFill>
                <a:latin typeface="Arial"/>
                <a:ea typeface="Arial"/>
                <a:cs typeface="Arial"/>
                <a:sym typeface="Arial"/>
              </a:rPr>
              <a:t>(</a:t>
            </a:r>
            <a:r>
              <a:rPr lang="en-US" sz="2800">
                <a:solidFill>
                  <a:srgbClr val="000089"/>
                </a:solidFill>
                <a:latin typeface="Arial"/>
                <a:ea typeface="Arial"/>
                <a:cs typeface="Arial"/>
                <a:sym typeface="Arial"/>
              </a:rPr>
              <a:t>acc1</a:t>
            </a:r>
            <a:r>
              <a:rPr lang="en-US" sz="2800">
                <a:solidFill>
                  <a:srgbClr val="000000"/>
                </a:solidFill>
                <a:latin typeface="Arial"/>
                <a:ea typeface="Arial"/>
                <a:cs typeface="Arial"/>
                <a:sym typeface="Arial"/>
              </a:rPr>
              <a:t>.</a:t>
            </a:r>
            <a:r>
              <a:rPr lang="en-US" sz="2800">
                <a:solidFill>
                  <a:srgbClr val="000089"/>
                </a:solidFill>
                <a:latin typeface="Arial"/>
                <a:ea typeface="Arial"/>
                <a:cs typeface="Arial"/>
                <a:sym typeface="Arial"/>
              </a:rPr>
              <a:t>_1 </a:t>
            </a:r>
            <a:r>
              <a:rPr lang="en-US" sz="2800">
                <a:solidFill>
                  <a:srgbClr val="000000"/>
                </a:solidFill>
                <a:latin typeface="Arial"/>
                <a:ea typeface="Arial"/>
                <a:cs typeface="Arial"/>
                <a:sym typeface="Arial"/>
              </a:rPr>
              <a:t>+ </a:t>
            </a:r>
            <a:r>
              <a:rPr lang="en-US" sz="2800">
                <a:solidFill>
                  <a:srgbClr val="000089"/>
                </a:solidFill>
                <a:latin typeface="Arial"/>
                <a:ea typeface="Arial"/>
                <a:cs typeface="Arial"/>
                <a:sym typeface="Arial"/>
              </a:rPr>
              <a:t>acc2</a:t>
            </a:r>
            <a:r>
              <a:rPr lang="en-US" sz="2800">
                <a:solidFill>
                  <a:srgbClr val="000000"/>
                </a:solidFill>
                <a:latin typeface="Arial"/>
                <a:ea typeface="Arial"/>
                <a:cs typeface="Arial"/>
                <a:sym typeface="Arial"/>
              </a:rPr>
              <a:t>.</a:t>
            </a:r>
            <a:r>
              <a:rPr lang="en-US" sz="2800">
                <a:solidFill>
                  <a:srgbClr val="000089"/>
                </a:solidFill>
                <a:latin typeface="Arial"/>
                <a:ea typeface="Arial"/>
                <a:cs typeface="Arial"/>
                <a:sym typeface="Arial"/>
              </a:rPr>
              <a:t>_1</a:t>
            </a:r>
            <a:r>
              <a:rPr lang="en-US" sz="2800">
                <a:solidFill>
                  <a:srgbClr val="000000"/>
                </a:solidFill>
                <a:latin typeface="Arial"/>
                <a:ea typeface="Arial"/>
                <a:cs typeface="Arial"/>
                <a:sym typeface="Arial"/>
              </a:rPr>
              <a:t>, </a:t>
            </a:r>
            <a:r>
              <a:rPr lang="en-US" sz="2800">
                <a:solidFill>
                  <a:srgbClr val="000089"/>
                </a:solidFill>
                <a:latin typeface="Arial"/>
                <a:ea typeface="Arial"/>
                <a:cs typeface="Arial"/>
                <a:sym typeface="Arial"/>
              </a:rPr>
              <a:t>acc1</a:t>
            </a:r>
            <a:r>
              <a:rPr lang="en-US" sz="2800">
                <a:solidFill>
                  <a:srgbClr val="000000"/>
                </a:solidFill>
                <a:latin typeface="Arial"/>
                <a:ea typeface="Arial"/>
                <a:cs typeface="Arial"/>
                <a:sym typeface="Arial"/>
              </a:rPr>
              <a:t>.</a:t>
            </a:r>
            <a:r>
              <a:rPr lang="en-US" sz="2800">
                <a:solidFill>
                  <a:srgbClr val="000089"/>
                </a:solidFill>
                <a:latin typeface="Arial"/>
                <a:ea typeface="Arial"/>
                <a:cs typeface="Arial"/>
                <a:sym typeface="Arial"/>
              </a:rPr>
              <a:t>_2 </a:t>
            </a:r>
            <a:r>
              <a:rPr lang="en-US" sz="2800">
                <a:solidFill>
                  <a:srgbClr val="000000"/>
                </a:solidFill>
                <a:latin typeface="Arial"/>
                <a:ea typeface="Arial"/>
                <a:cs typeface="Arial"/>
                <a:sym typeface="Arial"/>
              </a:rPr>
              <a:t>+ </a:t>
            </a:r>
            <a:r>
              <a:rPr lang="en-US" sz="2800">
                <a:solidFill>
                  <a:srgbClr val="000089"/>
                </a:solidFill>
                <a:latin typeface="Arial"/>
                <a:ea typeface="Arial"/>
                <a:cs typeface="Arial"/>
                <a:sym typeface="Arial"/>
              </a:rPr>
              <a:t>acc2</a:t>
            </a:r>
            <a:r>
              <a:rPr lang="en-US" sz="2800">
                <a:solidFill>
                  <a:srgbClr val="000000"/>
                </a:solidFill>
                <a:latin typeface="Arial"/>
                <a:ea typeface="Arial"/>
                <a:cs typeface="Arial"/>
                <a:sym typeface="Arial"/>
              </a:rPr>
              <a:t>.</a:t>
            </a:r>
            <a:r>
              <a:rPr lang="en-US" sz="2800">
                <a:solidFill>
                  <a:srgbClr val="000089"/>
                </a:solidFill>
                <a:latin typeface="Arial"/>
                <a:ea typeface="Arial"/>
                <a:cs typeface="Arial"/>
                <a:sym typeface="Arial"/>
              </a:rPr>
              <a:t>_2</a:t>
            </a:r>
            <a:r>
              <a:rPr lang="en-US" sz="2800">
                <a:solidFill>
                  <a:srgbClr val="000000"/>
                </a:solidFill>
                <a:latin typeface="Arial"/>
                <a:ea typeface="Arial"/>
                <a:cs typeface="Arial"/>
                <a:sym typeface="Arial"/>
              </a:rPr>
              <a:t>))</a:t>
            </a:r>
            <a:endParaRPr/>
          </a:p>
          <a:p>
            <a:pPr marL="0" marR="0" lvl="0" indent="0" algn="l" rtl="0">
              <a:spcBef>
                <a:spcPts val="0"/>
              </a:spcBef>
              <a:spcAft>
                <a:spcPts val="0"/>
              </a:spcAft>
              <a:buNone/>
            </a:pPr>
            <a:r>
              <a:rPr lang="en-US" sz="2800" b="1">
                <a:solidFill>
                  <a:srgbClr val="00669A"/>
                </a:solidFill>
                <a:latin typeface="Arial"/>
                <a:ea typeface="Arial"/>
                <a:cs typeface="Arial"/>
                <a:sym typeface="Arial"/>
              </a:rPr>
              <a:t>val </a:t>
            </a:r>
            <a:r>
              <a:rPr lang="en-US" sz="2800">
                <a:solidFill>
                  <a:srgbClr val="000089"/>
                </a:solidFill>
                <a:latin typeface="Arial"/>
                <a:ea typeface="Arial"/>
                <a:cs typeface="Arial"/>
                <a:sym typeface="Arial"/>
              </a:rPr>
              <a:t>avg </a:t>
            </a:r>
            <a:r>
              <a:rPr lang="en-US" sz="2800" b="1">
                <a:solidFill>
                  <a:srgbClr val="00669A"/>
                </a:solidFill>
                <a:latin typeface="Arial"/>
                <a:ea typeface="Arial"/>
                <a:cs typeface="Arial"/>
                <a:sym typeface="Arial"/>
              </a:rPr>
              <a:t>= </a:t>
            </a:r>
            <a:r>
              <a:rPr lang="en-US" sz="2800">
                <a:solidFill>
                  <a:srgbClr val="000089"/>
                </a:solidFill>
                <a:latin typeface="Arial"/>
                <a:ea typeface="Arial"/>
                <a:cs typeface="Arial"/>
                <a:sym typeface="Arial"/>
              </a:rPr>
              <a:t>result</a:t>
            </a:r>
            <a:r>
              <a:rPr lang="en-US" sz="2800">
                <a:solidFill>
                  <a:srgbClr val="000000"/>
                </a:solidFill>
                <a:latin typeface="Arial"/>
                <a:ea typeface="Arial"/>
                <a:cs typeface="Arial"/>
                <a:sym typeface="Arial"/>
              </a:rPr>
              <a:t>.</a:t>
            </a:r>
            <a:r>
              <a:rPr lang="en-US" sz="2800">
                <a:solidFill>
                  <a:srgbClr val="000089"/>
                </a:solidFill>
                <a:latin typeface="Arial"/>
                <a:ea typeface="Arial"/>
                <a:cs typeface="Arial"/>
                <a:sym typeface="Arial"/>
              </a:rPr>
              <a:t>_1 </a:t>
            </a:r>
            <a:r>
              <a:rPr lang="en-US" sz="2800">
                <a:solidFill>
                  <a:srgbClr val="000000"/>
                </a:solidFill>
                <a:latin typeface="Arial"/>
                <a:ea typeface="Arial"/>
                <a:cs typeface="Arial"/>
                <a:sym typeface="Arial"/>
              </a:rPr>
              <a:t>/ </a:t>
            </a:r>
            <a:r>
              <a:rPr lang="en-US" sz="2800">
                <a:solidFill>
                  <a:srgbClr val="000089"/>
                </a:solidFill>
                <a:latin typeface="Arial"/>
                <a:ea typeface="Arial"/>
                <a:cs typeface="Arial"/>
                <a:sym typeface="Arial"/>
              </a:rPr>
              <a:t>result</a:t>
            </a:r>
            <a:r>
              <a:rPr lang="en-US" sz="2800">
                <a:solidFill>
                  <a:srgbClr val="000000"/>
                </a:solidFill>
                <a:latin typeface="Arial"/>
                <a:ea typeface="Arial"/>
                <a:cs typeface="Arial"/>
                <a:sym typeface="Arial"/>
              </a:rPr>
              <a:t>.</a:t>
            </a:r>
            <a:r>
              <a:rPr lang="en-US" sz="2800">
                <a:solidFill>
                  <a:srgbClr val="000089"/>
                </a:solidFill>
                <a:latin typeface="Arial"/>
                <a:ea typeface="Arial"/>
                <a:cs typeface="Arial"/>
                <a:sym typeface="Arial"/>
              </a:rPr>
              <a:t>_2</a:t>
            </a:r>
            <a:r>
              <a:rPr lang="en-US" sz="2800">
                <a:solidFill>
                  <a:srgbClr val="000000"/>
                </a:solidFill>
                <a:latin typeface="Arial"/>
                <a:ea typeface="Arial"/>
                <a:cs typeface="Arial"/>
                <a:sym typeface="Arial"/>
              </a:rPr>
              <a:t>.</a:t>
            </a:r>
            <a:r>
              <a:rPr lang="en-US" sz="2800">
                <a:solidFill>
                  <a:srgbClr val="000089"/>
                </a:solidFill>
                <a:latin typeface="Arial"/>
                <a:ea typeface="Arial"/>
                <a:cs typeface="Arial"/>
                <a:sym typeface="Arial"/>
              </a:rPr>
              <a:t>toDouble</a:t>
            </a:r>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79"/>
          <p:cNvSpPr/>
          <p:nvPr/>
        </p:nvSpPr>
        <p:spPr>
          <a:xfrm>
            <a:off x="0" y="152400"/>
            <a:ext cx="9144000" cy="674030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000000"/>
                </a:solidFill>
                <a:latin typeface="Arial"/>
                <a:ea typeface="Arial"/>
                <a:cs typeface="Arial"/>
                <a:sym typeface="Arial"/>
              </a:rPr>
              <a:t>Example 3-37. aggregate() in Java</a:t>
            </a:r>
            <a:endParaRPr/>
          </a:p>
          <a:p>
            <a:pPr marL="0" marR="0" lvl="0" indent="0" algn="l" rtl="0">
              <a:spcBef>
                <a:spcPts val="0"/>
              </a:spcBef>
              <a:spcAft>
                <a:spcPts val="0"/>
              </a:spcAft>
              <a:buNone/>
            </a:pPr>
            <a:r>
              <a:rPr lang="en-US" sz="1800" b="1">
                <a:solidFill>
                  <a:srgbClr val="00669A"/>
                </a:solidFill>
                <a:latin typeface="Arial"/>
                <a:ea typeface="Arial"/>
                <a:cs typeface="Arial"/>
                <a:sym typeface="Arial"/>
              </a:rPr>
              <a:t>class </a:t>
            </a:r>
            <a:r>
              <a:rPr lang="en-US" sz="1800" b="1">
                <a:solidFill>
                  <a:srgbClr val="00AB89"/>
                </a:solidFill>
                <a:latin typeface="Arial"/>
                <a:ea typeface="Arial"/>
                <a:cs typeface="Arial"/>
                <a:sym typeface="Arial"/>
              </a:rPr>
              <a:t>AvgCount </a:t>
            </a:r>
            <a:r>
              <a:rPr lang="en-US" sz="1800" b="1">
                <a:solidFill>
                  <a:srgbClr val="00669A"/>
                </a:solidFill>
                <a:latin typeface="Arial"/>
                <a:ea typeface="Arial"/>
                <a:cs typeface="Arial"/>
                <a:sym typeface="Arial"/>
              </a:rPr>
              <a:t>implements </a:t>
            </a:r>
            <a:r>
              <a:rPr lang="en-US" sz="1800">
                <a:solidFill>
                  <a:srgbClr val="000089"/>
                </a:solidFill>
                <a:latin typeface="Arial"/>
                <a:ea typeface="Arial"/>
                <a:cs typeface="Arial"/>
                <a:sym typeface="Arial"/>
              </a:rPr>
              <a:t>Serializable </a:t>
            </a:r>
            <a:r>
              <a:rPr lang="en-US" sz="1800">
                <a:solidFill>
                  <a:srgbClr val="000000"/>
                </a:solidFill>
                <a:latin typeface="Arial"/>
                <a:ea typeface="Arial"/>
                <a:cs typeface="Arial"/>
                <a:sym typeface="Arial"/>
              </a:rPr>
              <a:t>{</a:t>
            </a:r>
            <a:endParaRPr/>
          </a:p>
          <a:p>
            <a:pPr marL="0" marR="0" lvl="0" indent="0" algn="l" rtl="0">
              <a:spcBef>
                <a:spcPts val="0"/>
              </a:spcBef>
              <a:spcAft>
                <a:spcPts val="0"/>
              </a:spcAft>
              <a:buNone/>
            </a:pPr>
            <a:r>
              <a:rPr lang="en-US" sz="1800" b="1">
                <a:solidFill>
                  <a:srgbClr val="00669A"/>
                </a:solidFill>
                <a:latin typeface="Arial"/>
                <a:ea typeface="Arial"/>
                <a:cs typeface="Arial"/>
                <a:sym typeface="Arial"/>
              </a:rPr>
              <a:t>public </a:t>
            </a:r>
            <a:r>
              <a:rPr lang="en-US" sz="1800">
                <a:solidFill>
                  <a:srgbClr val="CD00FF"/>
                </a:solidFill>
                <a:latin typeface="Arial"/>
                <a:ea typeface="Arial"/>
                <a:cs typeface="Arial"/>
                <a:sym typeface="Arial"/>
              </a:rPr>
              <a:t>AvgCount</a:t>
            </a:r>
            <a:r>
              <a:rPr lang="en-US" sz="1800">
                <a:solidFill>
                  <a:srgbClr val="000000"/>
                </a:solidFill>
                <a:latin typeface="Arial"/>
                <a:ea typeface="Arial"/>
                <a:cs typeface="Arial"/>
                <a:sym typeface="Arial"/>
              </a:rPr>
              <a:t>(</a:t>
            </a:r>
            <a:r>
              <a:rPr lang="en-US" sz="1800" b="1">
                <a:solidFill>
                  <a:srgbClr val="007789"/>
                </a:solidFill>
                <a:latin typeface="Arial"/>
                <a:ea typeface="Arial"/>
                <a:cs typeface="Arial"/>
                <a:sym typeface="Arial"/>
              </a:rPr>
              <a:t>int </a:t>
            </a:r>
            <a:r>
              <a:rPr lang="en-US" sz="1800">
                <a:solidFill>
                  <a:srgbClr val="000089"/>
                </a:solidFill>
                <a:latin typeface="Arial"/>
                <a:ea typeface="Arial"/>
                <a:cs typeface="Arial"/>
                <a:sym typeface="Arial"/>
              </a:rPr>
              <a:t>total</a:t>
            </a:r>
            <a:r>
              <a:rPr lang="en-US" sz="1800">
                <a:solidFill>
                  <a:srgbClr val="000000"/>
                </a:solidFill>
                <a:latin typeface="Arial"/>
                <a:ea typeface="Arial"/>
                <a:cs typeface="Arial"/>
                <a:sym typeface="Arial"/>
              </a:rPr>
              <a:t>, </a:t>
            </a:r>
            <a:r>
              <a:rPr lang="en-US" sz="1800" b="1">
                <a:solidFill>
                  <a:srgbClr val="007789"/>
                </a:solidFill>
                <a:latin typeface="Arial"/>
                <a:ea typeface="Arial"/>
                <a:cs typeface="Arial"/>
                <a:sym typeface="Arial"/>
              </a:rPr>
              <a:t>int </a:t>
            </a:r>
            <a:r>
              <a:rPr lang="en-US" sz="1800">
                <a:solidFill>
                  <a:srgbClr val="000089"/>
                </a:solidFill>
                <a:latin typeface="Arial"/>
                <a:ea typeface="Arial"/>
                <a:cs typeface="Arial"/>
                <a:sym typeface="Arial"/>
              </a:rPr>
              <a:t>num</a:t>
            </a:r>
            <a:r>
              <a:rPr lang="en-US" sz="1800">
                <a:solidFill>
                  <a:srgbClr val="000000"/>
                </a:solidFill>
                <a:latin typeface="Arial"/>
                <a:ea typeface="Arial"/>
                <a:cs typeface="Arial"/>
                <a:sym typeface="Arial"/>
              </a:rPr>
              <a:t>) {</a:t>
            </a:r>
            <a:endParaRPr/>
          </a:p>
          <a:p>
            <a:pPr marL="0" marR="0" lvl="0" indent="0" algn="l" rtl="0">
              <a:spcBef>
                <a:spcPts val="0"/>
              </a:spcBef>
              <a:spcAft>
                <a:spcPts val="0"/>
              </a:spcAft>
              <a:buNone/>
            </a:pPr>
            <a:r>
              <a:rPr lang="en-US" sz="1800" b="1">
                <a:solidFill>
                  <a:srgbClr val="00669A"/>
                </a:solidFill>
                <a:latin typeface="Arial"/>
                <a:ea typeface="Arial"/>
                <a:cs typeface="Arial"/>
                <a:sym typeface="Arial"/>
              </a:rPr>
              <a:t>this</a:t>
            </a:r>
            <a:r>
              <a:rPr lang="en-US" sz="1800">
                <a:solidFill>
                  <a:srgbClr val="000000"/>
                </a:solidFill>
                <a:latin typeface="Arial"/>
                <a:ea typeface="Arial"/>
                <a:cs typeface="Arial"/>
                <a:sym typeface="Arial"/>
              </a:rPr>
              <a:t>.</a:t>
            </a:r>
            <a:r>
              <a:rPr lang="en-US" sz="1800">
                <a:solidFill>
                  <a:srgbClr val="33009A"/>
                </a:solidFill>
                <a:latin typeface="Arial"/>
                <a:ea typeface="Arial"/>
                <a:cs typeface="Arial"/>
                <a:sym typeface="Arial"/>
              </a:rPr>
              <a:t>total </a:t>
            </a:r>
            <a:r>
              <a:rPr lang="en-US" sz="1800">
                <a:solidFill>
                  <a:srgbClr val="000000"/>
                </a:solidFill>
                <a:latin typeface="Arial"/>
                <a:ea typeface="Arial"/>
                <a:cs typeface="Arial"/>
                <a:sym typeface="Arial"/>
              </a:rPr>
              <a:t>= </a:t>
            </a:r>
            <a:r>
              <a:rPr lang="en-US" sz="1800">
                <a:solidFill>
                  <a:srgbClr val="000089"/>
                </a:solidFill>
                <a:latin typeface="Arial"/>
                <a:ea typeface="Arial"/>
                <a:cs typeface="Arial"/>
                <a:sym typeface="Arial"/>
              </a:rPr>
              <a:t>total</a:t>
            </a:r>
            <a:r>
              <a:rPr lang="en-US" sz="1800">
                <a:solidFill>
                  <a:srgbClr val="000000"/>
                </a:solidFill>
                <a:latin typeface="Arial"/>
                <a:ea typeface="Arial"/>
                <a:cs typeface="Arial"/>
                <a:sym typeface="Arial"/>
              </a:rPr>
              <a:t>;</a:t>
            </a:r>
            <a:endParaRPr/>
          </a:p>
          <a:p>
            <a:pPr marL="0" marR="0" lvl="0" indent="0" algn="l" rtl="0">
              <a:spcBef>
                <a:spcPts val="0"/>
              </a:spcBef>
              <a:spcAft>
                <a:spcPts val="0"/>
              </a:spcAft>
              <a:buNone/>
            </a:pPr>
            <a:r>
              <a:rPr lang="en-US" sz="1800" b="1">
                <a:solidFill>
                  <a:srgbClr val="00669A"/>
                </a:solidFill>
                <a:latin typeface="Arial"/>
                <a:ea typeface="Arial"/>
                <a:cs typeface="Arial"/>
                <a:sym typeface="Arial"/>
              </a:rPr>
              <a:t>this</a:t>
            </a:r>
            <a:r>
              <a:rPr lang="en-US" sz="1800">
                <a:solidFill>
                  <a:srgbClr val="000000"/>
                </a:solidFill>
                <a:latin typeface="Arial"/>
                <a:ea typeface="Arial"/>
                <a:cs typeface="Arial"/>
                <a:sym typeface="Arial"/>
              </a:rPr>
              <a:t>.</a:t>
            </a:r>
            <a:r>
              <a:rPr lang="en-US" sz="1800">
                <a:solidFill>
                  <a:srgbClr val="33009A"/>
                </a:solidFill>
                <a:latin typeface="Arial"/>
                <a:ea typeface="Arial"/>
                <a:cs typeface="Arial"/>
                <a:sym typeface="Arial"/>
              </a:rPr>
              <a:t>num </a:t>
            </a:r>
            <a:r>
              <a:rPr lang="en-US" sz="1800">
                <a:solidFill>
                  <a:srgbClr val="000000"/>
                </a:solidFill>
                <a:latin typeface="Arial"/>
                <a:ea typeface="Arial"/>
                <a:cs typeface="Arial"/>
                <a:sym typeface="Arial"/>
              </a:rPr>
              <a:t>= </a:t>
            </a:r>
            <a:r>
              <a:rPr lang="en-US" sz="1800">
                <a:solidFill>
                  <a:srgbClr val="000089"/>
                </a:solidFill>
                <a:latin typeface="Arial"/>
                <a:ea typeface="Arial"/>
                <a:cs typeface="Arial"/>
                <a:sym typeface="Arial"/>
              </a:rPr>
              <a:t>num</a:t>
            </a:r>
            <a:r>
              <a:rPr lang="en-US" sz="1800">
                <a:solidFill>
                  <a:srgbClr val="000000"/>
                </a:solidFill>
                <a:latin typeface="Arial"/>
                <a:ea typeface="Arial"/>
                <a:cs typeface="Arial"/>
                <a:sym typeface="Arial"/>
              </a:rPr>
              <a:t>;</a:t>
            </a:r>
            <a:endParaRPr/>
          </a:p>
          <a:p>
            <a:pPr marL="0" marR="0" lvl="0" indent="0" algn="l" rtl="0">
              <a:spcBef>
                <a:spcPts val="0"/>
              </a:spcBef>
              <a:spcAft>
                <a:spcPts val="0"/>
              </a:spcAft>
              <a:buNone/>
            </a:pPr>
            <a:r>
              <a:rPr lang="en-US" sz="1800">
                <a:solidFill>
                  <a:srgbClr val="000000"/>
                </a:solidFill>
                <a:latin typeface="Arial"/>
                <a:ea typeface="Arial"/>
                <a:cs typeface="Arial"/>
                <a:sym typeface="Arial"/>
              </a:rPr>
              <a:t>}</a:t>
            </a:r>
            <a:endParaRPr/>
          </a:p>
          <a:p>
            <a:pPr marL="0" marR="0" lvl="0" indent="0" algn="l" rtl="0">
              <a:spcBef>
                <a:spcPts val="0"/>
              </a:spcBef>
              <a:spcAft>
                <a:spcPts val="0"/>
              </a:spcAft>
              <a:buNone/>
            </a:pPr>
            <a:r>
              <a:rPr lang="en-US" sz="1800" b="1">
                <a:solidFill>
                  <a:srgbClr val="00669A"/>
                </a:solidFill>
                <a:latin typeface="Arial"/>
                <a:ea typeface="Arial"/>
                <a:cs typeface="Arial"/>
                <a:sym typeface="Arial"/>
              </a:rPr>
              <a:t>public </a:t>
            </a:r>
            <a:r>
              <a:rPr lang="en-US" sz="1800" b="1">
                <a:solidFill>
                  <a:srgbClr val="007789"/>
                </a:solidFill>
                <a:latin typeface="Arial"/>
                <a:ea typeface="Arial"/>
                <a:cs typeface="Arial"/>
                <a:sym typeface="Arial"/>
              </a:rPr>
              <a:t>int </a:t>
            </a:r>
            <a:r>
              <a:rPr lang="en-US" sz="1800">
                <a:solidFill>
                  <a:srgbClr val="000089"/>
                </a:solidFill>
                <a:latin typeface="Arial"/>
                <a:ea typeface="Arial"/>
                <a:cs typeface="Arial"/>
                <a:sym typeface="Arial"/>
              </a:rPr>
              <a:t>total</a:t>
            </a:r>
            <a:r>
              <a:rPr lang="en-US" sz="1800">
                <a:solidFill>
                  <a:srgbClr val="000000"/>
                </a:solidFill>
                <a:latin typeface="Arial"/>
                <a:ea typeface="Arial"/>
                <a:cs typeface="Arial"/>
                <a:sym typeface="Arial"/>
              </a:rPr>
              <a:t>;</a:t>
            </a:r>
            <a:endParaRPr/>
          </a:p>
          <a:p>
            <a:pPr marL="0" marR="0" lvl="0" indent="0" algn="l" rtl="0">
              <a:spcBef>
                <a:spcPts val="0"/>
              </a:spcBef>
              <a:spcAft>
                <a:spcPts val="0"/>
              </a:spcAft>
              <a:buNone/>
            </a:pPr>
            <a:r>
              <a:rPr lang="en-US" sz="1800" b="1">
                <a:solidFill>
                  <a:srgbClr val="00669A"/>
                </a:solidFill>
                <a:latin typeface="Arial"/>
                <a:ea typeface="Arial"/>
                <a:cs typeface="Arial"/>
                <a:sym typeface="Arial"/>
              </a:rPr>
              <a:t>public </a:t>
            </a:r>
            <a:r>
              <a:rPr lang="en-US" sz="1800" b="1">
                <a:solidFill>
                  <a:srgbClr val="007789"/>
                </a:solidFill>
                <a:latin typeface="Arial"/>
                <a:ea typeface="Arial"/>
                <a:cs typeface="Arial"/>
                <a:sym typeface="Arial"/>
              </a:rPr>
              <a:t>int </a:t>
            </a:r>
            <a:r>
              <a:rPr lang="en-US" sz="1800">
                <a:solidFill>
                  <a:srgbClr val="000089"/>
                </a:solidFill>
                <a:latin typeface="Arial"/>
                <a:ea typeface="Arial"/>
                <a:cs typeface="Arial"/>
                <a:sym typeface="Arial"/>
              </a:rPr>
              <a:t>num</a:t>
            </a:r>
            <a:r>
              <a:rPr lang="en-US" sz="1800">
                <a:solidFill>
                  <a:srgbClr val="000000"/>
                </a:solidFill>
                <a:latin typeface="Arial"/>
                <a:ea typeface="Arial"/>
                <a:cs typeface="Arial"/>
                <a:sym typeface="Arial"/>
              </a:rPr>
              <a:t>;</a:t>
            </a:r>
            <a:endParaRPr/>
          </a:p>
          <a:p>
            <a:pPr marL="0" marR="0" lvl="0" indent="0" algn="l" rtl="0">
              <a:spcBef>
                <a:spcPts val="0"/>
              </a:spcBef>
              <a:spcAft>
                <a:spcPts val="0"/>
              </a:spcAft>
              <a:buNone/>
            </a:pPr>
            <a:r>
              <a:rPr lang="en-US" sz="1800" b="1">
                <a:solidFill>
                  <a:srgbClr val="00669A"/>
                </a:solidFill>
                <a:latin typeface="Arial"/>
                <a:ea typeface="Arial"/>
                <a:cs typeface="Arial"/>
                <a:sym typeface="Arial"/>
              </a:rPr>
              <a:t>public </a:t>
            </a:r>
            <a:r>
              <a:rPr lang="en-US" sz="1800" b="1">
                <a:solidFill>
                  <a:srgbClr val="007789"/>
                </a:solidFill>
                <a:latin typeface="Arial"/>
                <a:ea typeface="Arial"/>
                <a:cs typeface="Arial"/>
                <a:sym typeface="Arial"/>
              </a:rPr>
              <a:t>double </a:t>
            </a:r>
            <a:r>
              <a:rPr lang="en-US" sz="1800">
                <a:solidFill>
                  <a:srgbClr val="CD00FF"/>
                </a:solidFill>
                <a:latin typeface="Arial"/>
                <a:ea typeface="Arial"/>
                <a:cs typeface="Arial"/>
                <a:sym typeface="Arial"/>
              </a:rPr>
              <a:t>avg</a:t>
            </a:r>
            <a:r>
              <a:rPr lang="en-US" sz="1800">
                <a:solidFill>
                  <a:srgbClr val="000000"/>
                </a:solidFill>
                <a:latin typeface="Arial"/>
                <a:ea typeface="Arial"/>
                <a:cs typeface="Arial"/>
                <a:sym typeface="Arial"/>
              </a:rPr>
              <a:t>() {</a:t>
            </a:r>
            <a:endParaRPr/>
          </a:p>
          <a:p>
            <a:pPr marL="0" marR="0" lvl="0" indent="0" algn="l" rtl="0">
              <a:spcBef>
                <a:spcPts val="0"/>
              </a:spcBef>
              <a:spcAft>
                <a:spcPts val="0"/>
              </a:spcAft>
              <a:buNone/>
            </a:pPr>
            <a:r>
              <a:rPr lang="en-US" sz="1800" b="1">
                <a:solidFill>
                  <a:srgbClr val="00669A"/>
                </a:solidFill>
                <a:latin typeface="Arial"/>
                <a:ea typeface="Arial"/>
                <a:cs typeface="Arial"/>
                <a:sym typeface="Arial"/>
              </a:rPr>
              <a:t>return </a:t>
            </a:r>
            <a:r>
              <a:rPr lang="en-US" sz="1800">
                <a:solidFill>
                  <a:srgbClr val="000089"/>
                </a:solidFill>
                <a:latin typeface="Arial"/>
                <a:ea typeface="Arial"/>
                <a:cs typeface="Arial"/>
                <a:sym typeface="Arial"/>
              </a:rPr>
              <a:t>total </a:t>
            </a:r>
            <a:r>
              <a:rPr lang="en-US" sz="1800">
                <a:solidFill>
                  <a:srgbClr val="000000"/>
                </a:solidFill>
                <a:latin typeface="Arial"/>
                <a:ea typeface="Arial"/>
                <a:cs typeface="Arial"/>
                <a:sym typeface="Arial"/>
              </a:rPr>
              <a:t>/ (</a:t>
            </a:r>
            <a:r>
              <a:rPr lang="en-US" sz="1800" b="1">
                <a:solidFill>
                  <a:srgbClr val="007789"/>
                </a:solidFill>
                <a:latin typeface="Arial"/>
                <a:ea typeface="Arial"/>
                <a:cs typeface="Arial"/>
                <a:sym typeface="Arial"/>
              </a:rPr>
              <a:t>double</a:t>
            </a:r>
            <a:r>
              <a:rPr lang="en-US" sz="1800">
                <a:solidFill>
                  <a:srgbClr val="000000"/>
                </a:solidFill>
                <a:latin typeface="Arial"/>
                <a:ea typeface="Arial"/>
                <a:cs typeface="Arial"/>
                <a:sym typeface="Arial"/>
              </a:rPr>
              <a:t>) </a:t>
            </a:r>
            <a:r>
              <a:rPr lang="en-US" sz="1800">
                <a:solidFill>
                  <a:srgbClr val="000089"/>
                </a:solidFill>
                <a:latin typeface="Arial"/>
                <a:ea typeface="Arial"/>
                <a:cs typeface="Arial"/>
                <a:sym typeface="Arial"/>
              </a:rPr>
              <a:t>num</a:t>
            </a:r>
            <a:r>
              <a:rPr lang="en-US" sz="1800">
                <a:solidFill>
                  <a:srgbClr val="000000"/>
                </a:solidFill>
                <a:latin typeface="Arial"/>
                <a:ea typeface="Arial"/>
                <a:cs typeface="Arial"/>
                <a:sym typeface="Arial"/>
              </a:rPr>
              <a:t>;</a:t>
            </a:r>
            <a:endParaRPr/>
          </a:p>
          <a:p>
            <a:pPr marL="0" marR="0" lvl="0" indent="0" algn="l" rtl="0">
              <a:spcBef>
                <a:spcPts val="0"/>
              </a:spcBef>
              <a:spcAft>
                <a:spcPts val="0"/>
              </a:spcAft>
              <a:buNone/>
            </a:pPr>
            <a:r>
              <a:rPr lang="en-US" sz="1800">
                <a:solidFill>
                  <a:srgbClr val="000000"/>
                </a:solidFill>
                <a:latin typeface="Arial"/>
                <a:ea typeface="Arial"/>
                <a:cs typeface="Arial"/>
                <a:sym typeface="Arial"/>
              </a:rPr>
              <a:t>}</a:t>
            </a:r>
            <a:endParaRPr/>
          </a:p>
          <a:p>
            <a:pPr marL="0" marR="0" lvl="0" indent="0" algn="l" rtl="0">
              <a:spcBef>
                <a:spcPts val="0"/>
              </a:spcBef>
              <a:spcAft>
                <a:spcPts val="0"/>
              </a:spcAft>
              <a:buNone/>
            </a:pPr>
            <a:r>
              <a:rPr lang="en-US" sz="1800">
                <a:solidFill>
                  <a:srgbClr val="000000"/>
                </a:solidFill>
                <a:latin typeface="Arial"/>
                <a:ea typeface="Arial"/>
                <a:cs typeface="Arial"/>
                <a:sym typeface="Arial"/>
              </a:rPr>
              <a:t>} </a:t>
            </a:r>
            <a:r>
              <a:rPr lang="en-US" sz="1800">
                <a:solidFill>
                  <a:srgbClr val="000089"/>
                </a:solidFill>
                <a:latin typeface="Arial"/>
                <a:ea typeface="Arial"/>
                <a:cs typeface="Arial"/>
                <a:sym typeface="Arial"/>
              </a:rPr>
              <a:t>Function2</a:t>
            </a:r>
            <a:r>
              <a:rPr lang="en-US" sz="1800">
                <a:solidFill>
                  <a:srgbClr val="000000"/>
                </a:solidFill>
                <a:latin typeface="Arial"/>
                <a:ea typeface="Arial"/>
                <a:cs typeface="Arial"/>
                <a:sym typeface="Arial"/>
              </a:rPr>
              <a:t>&lt;</a:t>
            </a:r>
            <a:r>
              <a:rPr lang="en-US" sz="1800">
                <a:solidFill>
                  <a:srgbClr val="000089"/>
                </a:solidFill>
                <a:latin typeface="Arial"/>
                <a:ea typeface="Arial"/>
                <a:cs typeface="Arial"/>
                <a:sym typeface="Arial"/>
              </a:rPr>
              <a:t>AvgCount</a:t>
            </a:r>
            <a:r>
              <a:rPr lang="en-US" sz="1800">
                <a:solidFill>
                  <a:srgbClr val="000000"/>
                </a:solidFill>
                <a:latin typeface="Arial"/>
                <a:ea typeface="Arial"/>
                <a:cs typeface="Arial"/>
                <a:sym typeface="Arial"/>
              </a:rPr>
              <a:t>, </a:t>
            </a:r>
            <a:r>
              <a:rPr lang="en-US" sz="1800">
                <a:solidFill>
                  <a:srgbClr val="000089"/>
                </a:solidFill>
                <a:latin typeface="Arial"/>
                <a:ea typeface="Arial"/>
                <a:cs typeface="Arial"/>
                <a:sym typeface="Arial"/>
              </a:rPr>
              <a:t>Integer</a:t>
            </a:r>
            <a:r>
              <a:rPr lang="en-US" sz="1800">
                <a:solidFill>
                  <a:srgbClr val="000000"/>
                </a:solidFill>
                <a:latin typeface="Arial"/>
                <a:ea typeface="Arial"/>
                <a:cs typeface="Arial"/>
                <a:sym typeface="Arial"/>
              </a:rPr>
              <a:t>, </a:t>
            </a:r>
            <a:r>
              <a:rPr lang="en-US" sz="1800">
                <a:solidFill>
                  <a:srgbClr val="000089"/>
                </a:solidFill>
                <a:latin typeface="Arial"/>
                <a:ea typeface="Arial"/>
                <a:cs typeface="Arial"/>
                <a:sym typeface="Arial"/>
              </a:rPr>
              <a:t>AvgCount</a:t>
            </a:r>
            <a:r>
              <a:rPr lang="en-US" sz="1800">
                <a:solidFill>
                  <a:srgbClr val="000000"/>
                </a:solidFill>
                <a:latin typeface="Arial"/>
                <a:ea typeface="Arial"/>
                <a:cs typeface="Arial"/>
                <a:sym typeface="Arial"/>
              </a:rPr>
              <a:t>&gt; </a:t>
            </a:r>
            <a:r>
              <a:rPr lang="en-US" sz="1800">
                <a:solidFill>
                  <a:srgbClr val="000089"/>
                </a:solidFill>
                <a:latin typeface="Arial"/>
                <a:ea typeface="Arial"/>
                <a:cs typeface="Arial"/>
                <a:sym typeface="Arial"/>
              </a:rPr>
              <a:t>addAndCount </a:t>
            </a:r>
            <a:r>
              <a:rPr lang="en-US" sz="1800">
                <a:solidFill>
                  <a:srgbClr val="000000"/>
                </a:solidFill>
                <a:latin typeface="Arial"/>
                <a:ea typeface="Arial"/>
                <a:cs typeface="Arial"/>
                <a:sym typeface="Arial"/>
              </a:rPr>
              <a:t>=</a:t>
            </a:r>
            <a:endParaRPr/>
          </a:p>
          <a:p>
            <a:pPr marL="0" marR="0" lvl="0" indent="0" algn="l" rtl="0">
              <a:spcBef>
                <a:spcPts val="0"/>
              </a:spcBef>
              <a:spcAft>
                <a:spcPts val="0"/>
              </a:spcAft>
              <a:buNone/>
            </a:pPr>
            <a:r>
              <a:rPr lang="en-US" sz="1800" b="1">
                <a:solidFill>
                  <a:srgbClr val="00669A"/>
                </a:solidFill>
                <a:latin typeface="Arial"/>
                <a:ea typeface="Arial"/>
                <a:cs typeface="Arial"/>
                <a:sym typeface="Arial"/>
              </a:rPr>
              <a:t>new </a:t>
            </a:r>
            <a:r>
              <a:rPr lang="en-US" sz="1800">
                <a:solidFill>
                  <a:srgbClr val="000089"/>
                </a:solidFill>
                <a:latin typeface="Arial"/>
                <a:ea typeface="Arial"/>
                <a:cs typeface="Arial"/>
                <a:sym typeface="Arial"/>
              </a:rPr>
              <a:t>Function2</a:t>
            </a:r>
            <a:r>
              <a:rPr lang="en-US" sz="1800">
                <a:solidFill>
                  <a:srgbClr val="000000"/>
                </a:solidFill>
                <a:latin typeface="Arial"/>
                <a:ea typeface="Arial"/>
                <a:cs typeface="Arial"/>
                <a:sym typeface="Arial"/>
              </a:rPr>
              <a:t>&lt;</a:t>
            </a:r>
            <a:r>
              <a:rPr lang="en-US" sz="1800">
                <a:solidFill>
                  <a:srgbClr val="000089"/>
                </a:solidFill>
                <a:latin typeface="Arial"/>
                <a:ea typeface="Arial"/>
                <a:cs typeface="Arial"/>
                <a:sym typeface="Arial"/>
              </a:rPr>
              <a:t>AvgCount</a:t>
            </a:r>
            <a:r>
              <a:rPr lang="en-US" sz="1800">
                <a:solidFill>
                  <a:srgbClr val="000000"/>
                </a:solidFill>
                <a:latin typeface="Arial"/>
                <a:ea typeface="Arial"/>
                <a:cs typeface="Arial"/>
                <a:sym typeface="Arial"/>
              </a:rPr>
              <a:t>, </a:t>
            </a:r>
            <a:r>
              <a:rPr lang="en-US" sz="1800">
                <a:solidFill>
                  <a:srgbClr val="000089"/>
                </a:solidFill>
                <a:latin typeface="Arial"/>
                <a:ea typeface="Arial"/>
                <a:cs typeface="Arial"/>
                <a:sym typeface="Arial"/>
              </a:rPr>
              <a:t>Integer</a:t>
            </a:r>
            <a:r>
              <a:rPr lang="en-US" sz="1800">
                <a:solidFill>
                  <a:srgbClr val="000000"/>
                </a:solidFill>
                <a:latin typeface="Arial"/>
                <a:ea typeface="Arial"/>
                <a:cs typeface="Arial"/>
                <a:sym typeface="Arial"/>
              </a:rPr>
              <a:t>, </a:t>
            </a:r>
            <a:r>
              <a:rPr lang="en-US" sz="1800">
                <a:solidFill>
                  <a:srgbClr val="000089"/>
                </a:solidFill>
                <a:latin typeface="Arial"/>
                <a:ea typeface="Arial"/>
                <a:cs typeface="Arial"/>
                <a:sym typeface="Arial"/>
              </a:rPr>
              <a:t>AvgCount</a:t>
            </a:r>
            <a:r>
              <a:rPr lang="en-US" sz="1800">
                <a:solidFill>
                  <a:srgbClr val="000000"/>
                </a:solidFill>
                <a:latin typeface="Arial"/>
                <a:ea typeface="Arial"/>
                <a:cs typeface="Arial"/>
                <a:sym typeface="Arial"/>
              </a:rPr>
              <a:t>&gt;() {</a:t>
            </a:r>
            <a:endParaRPr/>
          </a:p>
          <a:p>
            <a:pPr marL="0" marR="0" lvl="0" indent="0" algn="l" rtl="0">
              <a:spcBef>
                <a:spcPts val="0"/>
              </a:spcBef>
              <a:spcAft>
                <a:spcPts val="0"/>
              </a:spcAft>
              <a:buNone/>
            </a:pPr>
            <a:r>
              <a:rPr lang="en-US" sz="1800" b="1">
                <a:solidFill>
                  <a:srgbClr val="00669A"/>
                </a:solidFill>
                <a:latin typeface="Arial"/>
                <a:ea typeface="Arial"/>
                <a:cs typeface="Arial"/>
                <a:sym typeface="Arial"/>
              </a:rPr>
              <a:t>public </a:t>
            </a:r>
            <a:r>
              <a:rPr lang="en-US" sz="1800">
                <a:solidFill>
                  <a:srgbClr val="000089"/>
                </a:solidFill>
                <a:latin typeface="Arial"/>
                <a:ea typeface="Arial"/>
                <a:cs typeface="Arial"/>
                <a:sym typeface="Arial"/>
              </a:rPr>
              <a:t>AvgCount </a:t>
            </a:r>
            <a:r>
              <a:rPr lang="en-US" sz="1800">
                <a:solidFill>
                  <a:srgbClr val="CD00FF"/>
                </a:solidFill>
                <a:latin typeface="Arial"/>
                <a:ea typeface="Arial"/>
                <a:cs typeface="Arial"/>
                <a:sym typeface="Arial"/>
              </a:rPr>
              <a:t>call</a:t>
            </a:r>
            <a:r>
              <a:rPr lang="en-US" sz="1800">
                <a:solidFill>
                  <a:srgbClr val="000000"/>
                </a:solidFill>
                <a:latin typeface="Arial"/>
                <a:ea typeface="Arial"/>
                <a:cs typeface="Arial"/>
                <a:sym typeface="Arial"/>
              </a:rPr>
              <a:t>(</a:t>
            </a:r>
            <a:r>
              <a:rPr lang="en-US" sz="1800">
                <a:solidFill>
                  <a:srgbClr val="000089"/>
                </a:solidFill>
                <a:latin typeface="Arial"/>
                <a:ea typeface="Arial"/>
                <a:cs typeface="Arial"/>
                <a:sym typeface="Arial"/>
              </a:rPr>
              <a:t>AvgCount a</a:t>
            </a:r>
            <a:r>
              <a:rPr lang="en-US" sz="1800">
                <a:solidFill>
                  <a:srgbClr val="000000"/>
                </a:solidFill>
                <a:latin typeface="Arial"/>
                <a:ea typeface="Arial"/>
                <a:cs typeface="Arial"/>
                <a:sym typeface="Arial"/>
              </a:rPr>
              <a:t>, </a:t>
            </a:r>
            <a:r>
              <a:rPr lang="en-US" sz="1800">
                <a:solidFill>
                  <a:srgbClr val="000089"/>
                </a:solidFill>
                <a:latin typeface="Arial"/>
                <a:ea typeface="Arial"/>
                <a:cs typeface="Arial"/>
                <a:sym typeface="Arial"/>
              </a:rPr>
              <a:t>Integer x</a:t>
            </a:r>
            <a:r>
              <a:rPr lang="en-US" sz="1800">
                <a:solidFill>
                  <a:srgbClr val="000000"/>
                </a:solidFill>
                <a:latin typeface="Arial"/>
                <a:ea typeface="Arial"/>
                <a:cs typeface="Arial"/>
                <a:sym typeface="Arial"/>
              </a:rPr>
              <a:t>) {</a:t>
            </a:r>
            <a:endParaRPr/>
          </a:p>
          <a:p>
            <a:pPr marL="0" marR="0" lvl="0" indent="0" algn="l" rtl="0">
              <a:spcBef>
                <a:spcPts val="0"/>
              </a:spcBef>
              <a:spcAft>
                <a:spcPts val="0"/>
              </a:spcAft>
              <a:buNone/>
            </a:pPr>
            <a:r>
              <a:rPr lang="en-US" sz="1800">
                <a:solidFill>
                  <a:srgbClr val="000089"/>
                </a:solidFill>
                <a:latin typeface="Arial"/>
                <a:ea typeface="Arial"/>
                <a:cs typeface="Arial"/>
                <a:sym typeface="Arial"/>
              </a:rPr>
              <a:t>a</a:t>
            </a:r>
            <a:r>
              <a:rPr lang="en-US" sz="1800">
                <a:solidFill>
                  <a:srgbClr val="000000"/>
                </a:solidFill>
                <a:latin typeface="Arial"/>
                <a:ea typeface="Arial"/>
                <a:cs typeface="Arial"/>
                <a:sym typeface="Arial"/>
              </a:rPr>
              <a:t>.</a:t>
            </a:r>
            <a:r>
              <a:rPr lang="en-US" sz="1800">
                <a:solidFill>
                  <a:srgbClr val="33009A"/>
                </a:solidFill>
                <a:latin typeface="Arial"/>
                <a:ea typeface="Arial"/>
                <a:cs typeface="Arial"/>
                <a:sym typeface="Arial"/>
              </a:rPr>
              <a:t>total </a:t>
            </a:r>
            <a:r>
              <a:rPr lang="en-US" sz="1800">
                <a:solidFill>
                  <a:srgbClr val="000000"/>
                </a:solidFill>
                <a:latin typeface="Arial"/>
                <a:ea typeface="Arial"/>
                <a:cs typeface="Arial"/>
                <a:sym typeface="Arial"/>
              </a:rPr>
              <a:t>+= </a:t>
            </a:r>
            <a:r>
              <a:rPr lang="en-US" sz="1800">
                <a:solidFill>
                  <a:srgbClr val="000089"/>
                </a:solidFill>
                <a:latin typeface="Arial"/>
                <a:ea typeface="Arial"/>
                <a:cs typeface="Arial"/>
                <a:sym typeface="Arial"/>
              </a:rPr>
              <a:t>x</a:t>
            </a:r>
            <a:r>
              <a:rPr lang="en-US" sz="1800">
                <a:solidFill>
                  <a:srgbClr val="000000"/>
                </a:solidFill>
                <a:latin typeface="Arial"/>
                <a:ea typeface="Arial"/>
                <a:cs typeface="Arial"/>
                <a:sym typeface="Arial"/>
              </a:rPr>
              <a:t>;</a:t>
            </a:r>
            <a:endParaRPr/>
          </a:p>
          <a:p>
            <a:pPr marL="0" marR="0" lvl="0" indent="0" algn="l" rtl="0">
              <a:spcBef>
                <a:spcPts val="0"/>
              </a:spcBef>
              <a:spcAft>
                <a:spcPts val="0"/>
              </a:spcAft>
              <a:buNone/>
            </a:pPr>
            <a:r>
              <a:rPr lang="en-US" sz="1800">
                <a:solidFill>
                  <a:srgbClr val="000089"/>
                </a:solidFill>
                <a:latin typeface="Arial"/>
                <a:ea typeface="Arial"/>
                <a:cs typeface="Arial"/>
                <a:sym typeface="Arial"/>
              </a:rPr>
              <a:t>a</a:t>
            </a:r>
            <a:r>
              <a:rPr lang="en-US" sz="1800">
                <a:solidFill>
                  <a:srgbClr val="000000"/>
                </a:solidFill>
                <a:latin typeface="Arial"/>
                <a:ea typeface="Arial"/>
                <a:cs typeface="Arial"/>
                <a:sym typeface="Arial"/>
              </a:rPr>
              <a:t>.</a:t>
            </a:r>
            <a:r>
              <a:rPr lang="en-US" sz="1800">
                <a:solidFill>
                  <a:srgbClr val="33009A"/>
                </a:solidFill>
                <a:latin typeface="Arial"/>
                <a:ea typeface="Arial"/>
                <a:cs typeface="Arial"/>
                <a:sym typeface="Arial"/>
              </a:rPr>
              <a:t>num </a:t>
            </a:r>
            <a:r>
              <a:rPr lang="en-US" sz="1800">
                <a:solidFill>
                  <a:srgbClr val="000000"/>
                </a:solidFill>
                <a:latin typeface="Arial"/>
                <a:ea typeface="Arial"/>
                <a:cs typeface="Arial"/>
                <a:sym typeface="Arial"/>
              </a:rPr>
              <a:t>+= </a:t>
            </a:r>
            <a:r>
              <a:rPr lang="en-US" sz="1800">
                <a:solidFill>
                  <a:srgbClr val="FF6600"/>
                </a:solidFill>
                <a:latin typeface="Arial"/>
                <a:ea typeface="Arial"/>
                <a:cs typeface="Arial"/>
                <a:sym typeface="Arial"/>
              </a:rPr>
              <a:t>1</a:t>
            </a:r>
            <a:r>
              <a:rPr lang="en-US" sz="1800">
                <a:solidFill>
                  <a:srgbClr val="000000"/>
                </a:solidFill>
                <a:latin typeface="Arial"/>
                <a:ea typeface="Arial"/>
                <a:cs typeface="Arial"/>
                <a:sym typeface="Arial"/>
              </a:rPr>
              <a:t>;</a:t>
            </a:r>
            <a:endParaRPr/>
          </a:p>
          <a:p>
            <a:pPr marL="0" marR="0" lvl="0" indent="0" algn="l" rtl="0">
              <a:spcBef>
                <a:spcPts val="0"/>
              </a:spcBef>
              <a:spcAft>
                <a:spcPts val="0"/>
              </a:spcAft>
              <a:buNone/>
            </a:pPr>
            <a:r>
              <a:rPr lang="en-US" sz="1800" b="1">
                <a:solidFill>
                  <a:srgbClr val="00669A"/>
                </a:solidFill>
                <a:latin typeface="Arial"/>
                <a:ea typeface="Arial"/>
                <a:cs typeface="Arial"/>
                <a:sym typeface="Arial"/>
              </a:rPr>
              <a:t>return </a:t>
            </a:r>
            <a:r>
              <a:rPr lang="en-US" sz="1800">
                <a:solidFill>
                  <a:srgbClr val="000089"/>
                </a:solidFill>
                <a:latin typeface="Arial"/>
                <a:ea typeface="Arial"/>
                <a:cs typeface="Arial"/>
                <a:sym typeface="Arial"/>
              </a:rPr>
              <a:t>a</a:t>
            </a:r>
            <a:r>
              <a:rPr lang="en-US" sz="1800">
                <a:solidFill>
                  <a:srgbClr val="000000"/>
                </a:solidFill>
                <a:latin typeface="Arial"/>
                <a:ea typeface="Arial"/>
                <a:cs typeface="Arial"/>
                <a:sym typeface="Arial"/>
              </a:rPr>
              <a:t>;</a:t>
            </a:r>
            <a:endParaRPr/>
          </a:p>
          <a:p>
            <a:pPr marL="0" marR="0" lvl="0" indent="0" algn="l" rtl="0">
              <a:spcBef>
                <a:spcPts val="0"/>
              </a:spcBef>
              <a:spcAft>
                <a:spcPts val="0"/>
              </a:spcAft>
              <a:buNone/>
            </a:pPr>
            <a:r>
              <a:rPr lang="en-US" sz="1800">
                <a:solidFill>
                  <a:srgbClr val="000000"/>
                </a:solidFill>
                <a:latin typeface="Arial"/>
                <a:ea typeface="Arial"/>
                <a:cs typeface="Arial"/>
                <a:sym typeface="Arial"/>
              </a:rPr>
              <a:t>} };</a:t>
            </a:r>
            <a:endParaRPr/>
          </a:p>
          <a:p>
            <a:pPr marL="0" marR="0" lvl="0" indent="0" algn="l" rtl="0">
              <a:spcBef>
                <a:spcPts val="0"/>
              </a:spcBef>
              <a:spcAft>
                <a:spcPts val="0"/>
              </a:spcAft>
              <a:buNone/>
            </a:pPr>
            <a:r>
              <a:rPr lang="en-US" sz="1800">
                <a:solidFill>
                  <a:srgbClr val="000089"/>
                </a:solidFill>
                <a:latin typeface="Arial"/>
                <a:ea typeface="Arial"/>
                <a:cs typeface="Arial"/>
                <a:sym typeface="Arial"/>
              </a:rPr>
              <a:t>Function2</a:t>
            </a:r>
            <a:r>
              <a:rPr lang="en-US" sz="1800">
                <a:solidFill>
                  <a:srgbClr val="000000"/>
                </a:solidFill>
                <a:latin typeface="Arial"/>
                <a:ea typeface="Arial"/>
                <a:cs typeface="Arial"/>
                <a:sym typeface="Arial"/>
              </a:rPr>
              <a:t>&lt;</a:t>
            </a:r>
            <a:r>
              <a:rPr lang="en-US" sz="1800">
                <a:solidFill>
                  <a:srgbClr val="000089"/>
                </a:solidFill>
                <a:latin typeface="Arial"/>
                <a:ea typeface="Arial"/>
                <a:cs typeface="Arial"/>
                <a:sym typeface="Arial"/>
              </a:rPr>
              <a:t>AvgCount</a:t>
            </a:r>
            <a:r>
              <a:rPr lang="en-US" sz="1800">
                <a:solidFill>
                  <a:srgbClr val="000000"/>
                </a:solidFill>
                <a:latin typeface="Arial"/>
                <a:ea typeface="Arial"/>
                <a:cs typeface="Arial"/>
                <a:sym typeface="Arial"/>
              </a:rPr>
              <a:t>, </a:t>
            </a:r>
            <a:r>
              <a:rPr lang="en-US" sz="1800">
                <a:solidFill>
                  <a:srgbClr val="000089"/>
                </a:solidFill>
                <a:latin typeface="Arial"/>
                <a:ea typeface="Arial"/>
                <a:cs typeface="Arial"/>
                <a:sym typeface="Arial"/>
              </a:rPr>
              <a:t>AvgCount</a:t>
            </a:r>
            <a:r>
              <a:rPr lang="en-US" sz="1800">
                <a:solidFill>
                  <a:srgbClr val="000000"/>
                </a:solidFill>
                <a:latin typeface="Arial"/>
                <a:ea typeface="Arial"/>
                <a:cs typeface="Arial"/>
                <a:sym typeface="Arial"/>
              </a:rPr>
              <a:t>, </a:t>
            </a:r>
            <a:r>
              <a:rPr lang="en-US" sz="1800">
                <a:solidFill>
                  <a:srgbClr val="000089"/>
                </a:solidFill>
                <a:latin typeface="Arial"/>
                <a:ea typeface="Arial"/>
                <a:cs typeface="Arial"/>
                <a:sym typeface="Arial"/>
              </a:rPr>
              <a:t>AvgCount</a:t>
            </a:r>
            <a:r>
              <a:rPr lang="en-US" sz="1800">
                <a:solidFill>
                  <a:srgbClr val="000000"/>
                </a:solidFill>
                <a:latin typeface="Arial"/>
                <a:ea typeface="Arial"/>
                <a:cs typeface="Arial"/>
                <a:sym typeface="Arial"/>
              </a:rPr>
              <a:t>&gt; </a:t>
            </a:r>
            <a:r>
              <a:rPr lang="en-US" sz="1800">
                <a:solidFill>
                  <a:srgbClr val="000089"/>
                </a:solidFill>
                <a:latin typeface="Arial"/>
                <a:ea typeface="Arial"/>
                <a:cs typeface="Arial"/>
                <a:sym typeface="Arial"/>
              </a:rPr>
              <a:t>combine </a:t>
            </a:r>
            <a:r>
              <a:rPr lang="en-US" sz="1800">
                <a:solidFill>
                  <a:srgbClr val="000000"/>
                </a:solidFill>
                <a:latin typeface="Arial"/>
                <a:ea typeface="Arial"/>
                <a:cs typeface="Arial"/>
                <a:sym typeface="Arial"/>
              </a:rPr>
              <a:t>=</a:t>
            </a:r>
            <a:endParaRPr/>
          </a:p>
          <a:p>
            <a:pPr marL="0" marR="0" lvl="0" indent="0" algn="l" rtl="0">
              <a:spcBef>
                <a:spcPts val="0"/>
              </a:spcBef>
              <a:spcAft>
                <a:spcPts val="0"/>
              </a:spcAft>
              <a:buNone/>
            </a:pPr>
            <a:r>
              <a:rPr lang="en-US" sz="1800" b="1">
                <a:solidFill>
                  <a:srgbClr val="00669A"/>
                </a:solidFill>
                <a:latin typeface="Arial"/>
                <a:ea typeface="Arial"/>
                <a:cs typeface="Arial"/>
                <a:sym typeface="Arial"/>
              </a:rPr>
              <a:t>new </a:t>
            </a:r>
            <a:r>
              <a:rPr lang="en-US" sz="1800">
                <a:solidFill>
                  <a:srgbClr val="000089"/>
                </a:solidFill>
                <a:latin typeface="Arial"/>
                <a:ea typeface="Arial"/>
                <a:cs typeface="Arial"/>
                <a:sym typeface="Arial"/>
              </a:rPr>
              <a:t>Function2</a:t>
            </a:r>
            <a:r>
              <a:rPr lang="en-US" sz="1800">
                <a:solidFill>
                  <a:srgbClr val="000000"/>
                </a:solidFill>
                <a:latin typeface="Arial"/>
                <a:ea typeface="Arial"/>
                <a:cs typeface="Arial"/>
                <a:sym typeface="Arial"/>
              </a:rPr>
              <a:t>&lt;</a:t>
            </a:r>
            <a:r>
              <a:rPr lang="en-US" sz="1800">
                <a:solidFill>
                  <a:srgbClr val="000089"/>
                </a:solidFill>
                <a:latin typeface="Arial"/>
                <a:ea typeface="Arial"/>
                <a:cs typeface="Arial"/>
                <a:sym typeface="Arial"/>
              </a:rPr>
              <a:t>AvgCount</a:t>
            </a:r>
            <a:r>
              <a:rPr lang="en-US" sz="1800">
                <a:solidFill>
                  <a:srgbClr val="000000"/>
                </a:solidFill>
                <a:latin typeface="Arial"/>
                <a:ea typeface="Arial"/>
                <a:cs typeface="Arial"/>
                <a:sym typeface="Arial"/>
              </a:rPr>
              <a:t>, </a:t>
            </a:r>
            <a:r>
              <a:rPr lang="en-US" sz="1800">
                <a:solidFill>
                  <a:srgbClr val="000089"/>
                </a:solidFill>
                <a:latin typeface="Arial"/>
                <a:ea typeface="Arial"/>
                <a:cs typeface="Arial"/>
                <a:sym typeface="Arial"/>
              </a:rPr>
              <a:t>AvgCount</a:t>
            </a:r>
            <a:r>
              <a:rPr lang="en-US" sz="1800">
                <a:solidFill>
                  <a:srgbClr val="000000"/>
                </a:solidFill>
                <a:latin typeface="Arial"/>
                <a:ea typeface="Arial"/>
                <a:cs typeface="Arial"/>
                <a:sym typeface="Arial"/>
              </a:rPr>
              <a:t>, </a:t>
            </a:r>
            <a:r>
              <a:rPr lang="en-US" sz="1800">
                <a:solidFill>
                  <a:srgbClr val="000089"/>
                </a:solidFill>
                <a:latin typeface="Arial"/>
                <a:ea typeface="Arial"/>
                <a:cs typeface="Arial"/>
                <a:sym typeface="Arial"/>
              </a:rPr>
              <a:t>AvgCount</a:t>
            </a:r>
            <a:r>
              <a:rPr lang="en-US" sz="1800">
                <a:solidFill>
                  <a:srgbClr val="000000"/>
                </a:solidFill>
                <a:latin typeface="Arial"/>
                <a:ea typeface="Arial"/>
                <a:cs typeface="Arial"/>
                <a:sym typeface="Arial"/>
              </a:rPr>
              <a:t>&gt;() {</a:t>
            </a:r>
            <a:endParaRPr/>
          </a:p>
          <a:p>
            <a:pPr marL="0" marR="0" lvl="0" indent="0" algn="l" rtl="0">
              <a:spcBef>
                <a:spcPts val="0"/>
              </a:spcBef>
              <a:spcAft>
                <a:spcPts val="0"/>
              </a:spcAft>
              <a:buNone/>
            </a:pPr>
            <a:r>
              <a:rPr lang="en-US" sz="1800" b="1">
                <a:solidFill>
                  <a:srgbClr val="00669A"/>
                </a:solidFill>
                <a:latin typeface="Arial"/>
                <a:ea typeface="Arial"/>
                <a:cs typeface="Arial"/>
                <a:sym typeface="Arial"/>
              </a:rPr>
              <a:t>public </a:t>
            </a:r>
            <a:r>
              <a:rPr lang="en-US" sz="1800">
                <a:solidFill>
                  <a:srgbClr val="000089"/>
                </a:solidFill>
                <a:latin typeface="Arial"/>
                <a:ea typeface="Arial"/>
                <a:cs typeface="Arial"/>
                <a:sym typeface="Arial"/>
              </a:rPr>
              <a:t>AvgCount </a:t>
            </a:r>
            <a:r>
              <a:rPr lang="en-US" sz="1800">
                <a:solidFill>
                  <a:srgbClr val="CD00FF"/>
                </a:solidFill>
                <a:latin typeface="Arial"/>
                <a:ea typeface="Arial"/>
                <a:cs typeface="Arial"/>
                <a:sym typeface="Arial"/>
              </a:rPr>
              <a:t>call</a:t>
            </a:r>
            <a:r>
              <a:rPr lang="en-US" sz="1800">
                <a:solidFill>
                  <a:srgbClr val="000000"/>
                </a:solidFill>
                <a:latin typeface="Arial"/>
                <a:ea typeface="Arial"/>
                <a:cs typeface="Arial"/>
                <a:sym typeface="Arial"/>
              </a:rPr>
              <a:t>(</a:t>
            </a:r>
            <a:r>
              <a:rPr lang="en-US" sz="1800">
                <a:solidFill>
                  <a:srgbClr val="000089"/>
                </a:solidFill>
                <a:latin typeface="Arial"/>
                <a:ea typeface="Arial"/>
                <a:cs typeface="Arial"/>
                <a:sym typeface="Arial"/>
              </a:rPr>
              <a:t>AvgCount a</a:t>
            </a:r>
            <a:r>
              <a:rPr lang="en-US" sz="1800">
                <a:solidFill>
                  <a:srgbClr val="000000"/>
                </a:solidFill>
                <a:latin typeface="Arial"/>
                <a:ea typeface="Arial"/>
                <a:cs typeface="Arial"/>
                <a:sym typeface="Arial"/>
              </a:rPr>
              <a:t>, </a:t>
            </a:r>
            <a:r>
              <a:rPr lang="en-US" sz="1800">
                <a:solidFill>
                  <a:srgbClr val="000089"/>
                </a:solidFill>
                <a:latin typeface="Arial"/>
                <a:ea typeface="Arial"/>
                <a:cs typeface="Arial"/>
                <a:sym typeface="Arial"/>
              </a:rPr>
              <a:t>AvgCount b</a:t>
            </a:r>
            <a:r>
              <a:rPr lang="en-US" sz="1800">
                <a:solidFill>
                  <a:srgbClr val="000000"/>
                </a:solidFill>
                <a:latin typeface="Arial"/>
                <a:ea typeface="Arial"/>
                <a:cs typeface="Arial"/>
                <a:sym typeface="Arial"/>
              </a:rPr>
              <a:t>) {</a:t>
            </a:r>
            <a:endParaRPr/>
          </a:p>
          <a:p>
            <a:pPr marL="0" marR="0" lvl="0" indent="0" algn="l" rtl="0">
              <a:spcBef>
                <a:spcPts val="0"/>
              </a:spcBef>
              <a:spcAft>
                <a:spcPts val="0"/>
              </a:spcAft>
              <a:buNone/>
            </a:pPr>
            <a:r>
              <a:rPr lang="en-US" sz="1800">
                <a:solidFill>
                  <a:srgbClr val="000089"/>
                </a:solidFill>
                <a:latin typeface="Arial"/>
                <a:ea typeface="Arial"/>
                <a:cs typeface="Arial"/>
                <a:sym typeface="Arial"/>
              </a:rPr>
              <a:t>a</a:t>
            </a:r>
            <a:r>
              <a:rPr lang="en-US" sz="1800">
                <a:solidFill>
                  <a:srgbClr val="000000"/>
                </a:solidFill>
                <a:latin typeface="Arial"/>
                <a:ea typeface="Arial"/>
                <a:cs typeface="Arial"/>
                <a:sym typeface="Arial"/>
              </a:rPr>
              <a:t>.</a:t>
            </a:r>
            <a:r>
              <a:rPr lang="en-US" sz="1800">
                <a:solidFill>
                  <a:srgbClr val="33009A"/>
                </a:solidFill>
                <a:latin typeface="Arial"/>
                <a:ea typeface="Arial"/>
                <a:cs typeface="Arial"/>
                <a:sym typeface="Arial"/>
              </a:rPr>
              <a:t>total </a:t>
            </a:r>
            <a:r>
              <a:rPr lang="en-US" sz="1800">
                <a:solidFill>
                  <a:srgbClr val="000000"/>
                </a:solidFill>
                <a:latin typeface="Arial"/>
                <a:ea typeface="Arial"/>
                <a:cs typeface="Arial"/>
                <a:sym typeface="Arial"/>
              </a:rPr>
              <a:t>+= </a:t>
            </a:r>
            <a:r>
              <a:rPr lang="en-US" sz="1800">
                <a:solidFill>
                  <a:srgbClr val="000089"/>
                </a:solidFill>
                <a:latin typeface="Arial"/>
                <a:ea typeface="Arial"/>
                <a:cs typeface="Arial"/>
                <a:sym typeface="Arial"/>
              </a:rPr>
              <a:t>b</a:t>
            </a:r>
            <a:r>
              <a:rPr lang="en-US" sz="1800">
                <a:solidFill>
                  <a:srgbClr val="000000"/>
                </a:solidFill>
                <a:latin typeface="Arial"/>
                <a:ea typeface="Arial"/>
                <a:cs typeface="Arial"/>
                <a:sym typeface="Arial"/>
              </a:rPr>
              <a:t>.</a:t>
            </a:r>
            <a:r>
              <a:rPr lang="en-US" sz="1800">
                <a:solidFill>
                  <a:srgbClr val="33009A"/>
                </a:solidFill>
                <a:latin typeface="Arial"/>
                <a:ea typeface="Arial"/>
                <a:cs typeface="Arial"/>
                <a:sym typeface="Arial"/>
              </a:rPr>
              <a:t>total</a:t>
            </a:r>
            <a:r>
              <a:rPr lang="en-US" sz="1800">
                <a:solidFill>
                  <a:srgbClr val="000000"/>
                </a:solidFill>
                <a:latin typeface="Arial"/>
                <a:ea typeface="Arial"/>
                <a:cs typeface="Arial"/>
                <a:sym typeface="Arial"/>
              </a:rPr>
              <a:t>;</a:t>
            </a:r>
            <a:endParaRPr/>
          </a:p>
          <a:p>
            <a:pPr marL="0" marR="0" lvl="0" indent="0" algn="l" rtl="0">
              <a:spcBef>
                <a:spcPts val="0"/>
              </a:spcBef>
              <a:spcAft>
                <a:spcPts val="0"/>
              </a:spcAft>
              <a:buNone/>
            </a:pPr>
            <a:r>
              <a:rPr lang="en-US" sz="1800">
                <a:solidFill>
                  <a:srgbClr val="000089"/>
                </a:solidFill>
                <a:latin typeface="Arial"/>
                <a:ea typeface="Arial"/>
                <a:cs typeface="Arial"/>
                <a:sym typeface="Arial"/>
              </a:rPr>
              <a:t>a</a:t>
            </a:r>
            <a:r>
              <a:rPr lang="en-US" sz="1800">
                <a:solidFill>
                  <a:srgbClr val="000000"/>
                </a:solidFill>
                <a:latin typeface="Arial"/>
                <a:ea typeface="Arial"/>
                <a:cs typeface="Arial"/>
                <a:sym typeface="Arial"/>
              </a:rPr>
              <a:t>.</a:t>
            </a:r>
            <a:r>
              <a:rPr lang="en-US" sz="1800">
                <a:solidFill>
                  <a:srgbClr val="33009A"/>
                </a:solidFill>
                <a:latin typeface="Arial"/>
                <a:ea typeface="Arial"/>
                <a:cs typeface="Arial"/>
                <a:sym typeface="Arial"/>
              </a:rPr>
              <a:t>num </a:t>
            </a:r>
            <a:r>
              <a:rPr lang="en-US" sz="1800">
                <a:solidFill>
                  <a:srgbClr val="000000"/>
                </a:solidFill>
                <a:latin typeface="Arial"/>
                <a:ea typeface="Arial"/>
                <a:cs typeface="Arial"/>
                <a:sym typeface="Arial"/>
              </a:rPr>
              <a:t>+= </a:t>
            </a:r>
            <a:r>
              <a:rPr lang="en-US" sz="1800">
                <a:solidFill>
                  <a:srgbClr val="000089"/>
                </a:solidFill>
                <a:latin typeface="Arial"/>
                <a:ea typeface="Arial"/>
                <a:cs typeface="Arial"/>
                <a:sym typeface="Arial"/>
              </a:rPr>
              <a:t>b</a:t>
            </a:r>
            <a:r>
              <a:rPr lang="en-US" sz="1800">
                <a:solidFill>
                  <a:srgbClr val="000000"/>
                </a:solidFill>
                <a:latin typeface="Arial"/>
                <a:ea typeface="Arial"/>
                <a:cs typeface="Arial"/>
                <a:sym typeface="Arial"/>
              </a:rPr>
              <a:t>.</a:t>
            </a:r>
            <a:r>
              <a:rPr lang="en-US" sz="1800">
                <a:solidFill>
                  <a:srgbClr val="33009A"/>
                </a:solidFill>
                <a:latin typeface="Arial"/>
                <a:ea typeface="Arial"/>
                <a:cs typeface="Arial"/>
                <a:sym typeface="Arial"/>
              </a:rPr>
              <a:t>num</a:t>
            </a:r>
            <a:r>
              <a:rPr lang="en-US" sz="1800">
                <a:solidFill>
                  <a:srgbClr val="000000"/>
                </a:solidFill>
                <a:latin typeface="Arial"/>
                <a:ea typeface="Arial"/>
                <a:cs typeface="Arial"/>
                <a:sym typeface="Arial"/>
              </a:rPr>
              <a:t>;</a:t>
            </a:r>
            <a:endParaRPr/>
          </a:p>
          <a:p>
            <a:pPr marL="0" marR="0" lvl="0" indent="0" algn="l" rtl="0">
              <a:spcBef>
                <a:spcPts val="0"/>
              </a:spcBef>
              <a:spcAft>
                <a:spcPts val="0"/>
              </a:spcAft>
              <a:buNone/>
            </a:pPr>
            <a:r>
              <a:rPr lang="en-US" sz="1800" b="1">
                <a:solidFill>
                  <a:srgbClr val="00669A"/>
                </a:solidFill>
                <a:latin typeface="Arial"/>
                <a:ea typeface="Arial"/>
                <a:cs typeface="Arial"/>
                <a:sym typeface="Arial"/>
              </a:rPr>
              <a:t>return </a:t>
            </a:r>
            <a:r>
              <a:rPr lang="en-US" sz="1800">
                <a:solidFill>
                  <a:srgbClr val="000089"/>
                </a:solidFill>
                <a:latin typeface="Arial"/>
                <a:ea typeface="Arial"/>
                <a:cs typeface="Arial"/>
                <a:sym typeface="Arial"/>
              </a:rPr>
              <a:t>a</a:t>
            </a:r>
            <a:r>
              <a:rPr lang="en-US" sz="1800">
                <a:solidFill>
                  <a:srgbClr val="000000"/>
                </a:solidFill>
                <a:latin typeface="Arial"/>
                <a:ea typeface="Arial"/>
                <a:cs typeface="Arial"/>
                <a:sym typeface="Arial"/>
              </a:rPr>
              <a:t>; } };</a:t>
            </a:r>
            <a:endParaRPr/>
          </a:p>
        </p:txBody>
      </p:sp>
      <p:sp>
        <p:nvSpPr>
          <p:cNvPr id="454" name="Google Shape;454;p79"/>
          <p:cNvSpPr/>
          <p:nvPr/>
        </p:nvSpPr>
        <p:spPr>
          <a:xfrm>
            <a:off x="4953000" y="0"/>
            <a:ext cx="4572000"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000089"/>
                </a:solidFill>
                <a:latin typeface="Arial"/>
                <a:ea typeface="Arial"/>
                <a:cs typeface="Arial"/>
                <a:sym typeface="Arial"/>
              </a:rPr>
              <a:t>AvgCount initial </a:t>
            </a:r>
            <a:r>
              <a:rPr lang="en-US" sz="1800">
                <a:solidFill>
                  <a:srgbClr val="000000"/>
                </a:solidFill>
                <a:latin typeface="Arial"/>
                <a:ea typeface="Arial"/>
                <a:cs typeface="Arial"/>
                <a:sym typeface="Arial"/>
              </a:rPr>
              <a:t>= </a:t>
            </a:r>
            <a:r>
              <a:rPr lang="en-US" sz="1800" b="1">
                <a:solidFill>
                  <a:srgbClr val="00669A"/>
                </a:solidFill>
                <a:latin typeface="Arial"/>
                <a:ea typeface="Arial"/>
                <a:cs typeface="Arial"/>
                <a:sym typeface="Arial"/>
              </a:rPr>
              <a:t>new </a:t>
            </a:r>
            <a:r>
              <a:rPr lang="en-US" sz="1800">
                <a:solidFill>
                  <a:srgbClr val="000089"/>
                </a:solidFill>
                <a:latin typeface="Arial"/>
                <a:ea typeface="Arial"/>
                <a:cs typeface="Arial"/>
                <a:sym typeface="Arial"/>
              </a:rPr>
              <a:t>AvgCount</a:t>
            </a:r>
            <a:r>
              <a:rPr lang="en-US" sz="1800">
                <a:solidFill>
                  <a:srgbClr val="000000"/>
                </a:solidFill>
                <a:latin typeface="Arial"/>
                <a:ea typeface="Arial"/>
                <a:cs typeface="Arial"/>
                <a:sym typeface="Arial"/>
              </a:rPr>
              <a:t>(</a:t>
            </a:r>
            <a:r>
              <a:rPr lang="en-US" sz="1800">
                <a:solidFill>
                  <a:srgbClr val="FF6600"/>
                </a:solidFill>
                <a:latin typeface="Arial"/>
                <a:ea typeface="Arial"/>
                <a:cs typeface="Arial"/>
                <a:sym typeface="Arial"/>
              </a:rPr>
              <a:t>0</a:t>
            </a:r>
            <a:r>
              <a:rPr lang="en-US" sz="1800">
                <a:solidFill>
                  <a:srgbClr val="000000"/>
                </a:solidFill>
                <a:latin typeface="Arial"/>
                <a:ea typeface="Arial"/>
                <a:cs typeface="Arial"/>
                <a:sym typeface="Arial"/>
              </a:rPr>
              <a:t>, </a:t>
            </a:r>
            <a:r>
              <a:rPr lang="en-US" sz="1800">
                <a:solidFill>
                  <a:srgbClr val="FF6600"/>
                </a:solidFill>
                <a:latin typeface="Arial"/>
                <a:ea typeface="Arial"/>
                <a:cs typeface="Arial"/>
                <a:sym typeface="Arial"/>
              </a:rPr>
              <a:t>0</a:t>
            </a:r>
            <a:r>
              <a:rPr lang="en-US" sz="1800">
                <a:solidFill>
                  <a:srgbClr val="000000"/>
                </a:solidFill>
                <a:latin typeface="Arial"/>
                <a:ea typeface="Arial"/>
                <a:cs typeface="Arial"/>
                <a:sym typeface="Arial"/>
              </a:rPr>
              <a:t>);</a:t>
            </a:r>
            <a:endParaRPr/>
          </a:p>
          <a:p>
            <a:pPr marL="0" marR="0" lvl="0" indent="0" algn="l" rtl="0">
              <a:spcBef>
                <a:spcPts val="0"/>
              </a:spcBef>
              <a:spcAft>
                <a:spcPts val="0"/>
              </a:spcAft>
              <a:buNone/>
            </a:pPr>
            <a:r>
              <a:rPr lang="en-US" sz="1800">
                <a:solidFill>
                  <a:srgbClr val="000089"/>
                </a:solidFill>
                <a:latin typeface="Arial"/>
                <a:ea typeface="Arial"/>
                <a:cs typeface="Arial"/>
                <a:sym typeface="Arial"/>
              </a:rPr>
              <a:t>AvgCount result </a:t>
            </a:r>
            <a:r>
              <a:rPr lang="en-US" sz="1800">
                <a:solidFill>
                  <a:srgbClr val="000000"/>
                </a:solidFill>
                <a:latin typeface="Arial"/>
                <a:ea typeface="Arial"/>
                <a:cs typeface="Arial"/>
                <a:sym typeface="Arial"/>
              </a:rPr>
              <a:t>= </a:t>
            </a:r>
            <a:r>
              <a:rPr lang="en-US" sz="1800">
                <a:solidFill>
                  <a:srgbClr val="000089"/>
                </a:solidFill>
                <a:latin typeface="Arial"/>
                <a:ea typeface="Arial"/>
                <a:cs typeface="Arial"/>
                <a:sym typeface="Arial"/>
              </a:rPr>
              <a:t>rdd</a:t>
            </a:r>
            <a:r>
              <a:rPr lang="en-US" sz="1800">
                <a:solidFill>
                  <a:srgbClr val="000000"/>
                </a:solidFill>
                <a:latin typeface="Arial"/>
                <a:ea typeface="Arial"/>
                <a:cs typeface="Arial"/>
                <a:sym typeface="Arial"/>
              </a:rPr>
              <a:t>.</a:t>
            </a:r>
            <a:r>
              <a:rPr lang="en-US" sz="1800">
                <a:solidFill>
                  <a:srgbClr val="33009A"/>
                </a:solidFill>
                <a:latin typeface="Arial"/>
                <a:ea typeface="Arial"/>
                <a:cs typeface="Arial"/>
                <a:sym typeface="Arial"/>
              </a:rPr>
              <a:t>aggregate</a:t>
            </a:r>
            <a:r>
              <a:rPr lang="en-US" sz="1800">
                <a:solidFill>
                  <a:srgbClr val="000000"/>
                </a:solidFill>
                <a:latin typeface="Arial"/>
                <a:ea typeface="Arial"/>
                <a:cs typeface="Arial"/>
                <a:sym typeface="Arial"/>
              </a:rPr>
              <a:t>(</a:t>
            </a:r>
            <a:r>
              <a:rPr lang="en-US" sz="1800">
                <a:solidFill>
                  <a:srgbClr val="000089"/>
                </a:solidFill>
                <a:latin typeface="Arial"/>
                <a:ea typeface="Arial"/>
                <a:cs typeface="Arial"/>
                <a:sym typeface="Arial"/>
              </a:rPr>
              <a:t>initial</a:t>
            </a:r>
            <a:r>
              <a:rPr lang="en-US" sz="1800">
                <a:solidFill>
                  <a:srgbClr val="000000"/>
                </a:solidFill>
                <a:latin typeface="Arial"/>
                <a:ea typeface="Arial"/>
                <a:cs typeface="Arial"/>
                <a:sym typeface="Arial"/>
              </a:rPr>
              <a:t>, </a:t>
            </a:r>
            <a:r>
              <a:rPr lang="en-US" sz="1800">
                <a:solidFill>
                  <a:srgbClr val="000089"/>
                </a:solidFill>
                <a:latin typeface="Arial"/>
                <a:ea typeface="Arial"/>
                <a:cs typeface="Arial"/>
                <a:sym typeface="Arial"/>
              </a:rPr>
              <a:t>addAndCount</a:t>
            </a:r>
            <a:r>
              <a:rPr lang="en-US" sz="1800">
                <a:solidFill>
                  <a:srgbClr val="000000"/>
                </a:solidFill>
                <a:latin typeface="Arial"/>
                <a:ea typeface="Arial"/>
                <a:cs typeface="Arial"/>
                <a:sym typeface="Arial"/>
              </a:rPr>
              <a:t>, </a:t>
            </a:r>
            <a:r>
              <a:rPr lang="en-US" sz="1800">
                <a:solidFill>
                  <a:srgbClr val="000089"/>
                </a:solidFill>
                <a:latin typeface="Arial"/>
                <a:ea typeface="Arial"/>
                <a:cs typeface="Arial"/>
                <a:sym typeface="Arial"/>
              </a:rPr>
              <a:t>combine</a:t>
            </a:r>
            <a:r>
              <a:rPr lang="en-US" sz="1800">
                <a:solidFill>
                  <a:srgbClr val="000000"/>
                </a:solidFill>
                <a:latin typeface="Arial"/>
                <a:ea typeface="Arial"/>
                <a:cs typeface="Arial"/>
                <a:sym typeface="Arial"/>
              </a:rPr>
              <a:t>);</a:t>
            </a:r>
            <a:endParaRPr/>
          </a:p>
          <a:p>
            <a:pPr marL="0" marR="0" lvl="0" indent="0" algn="l" rtl="0">
              <a:spcBef>
                <a:spcPts val="0"/>
              </a:spcBef>
              <a:spcAft>
                <a:spcPts val="0"/>
              </a:spcAft>
              <a:buNone/>
            </a:pPr>
            <a:r>
              <a:rPr lang="en-US" sz="1800">
                <a:solidFill>
                  <a:srgbClr val="000089"/>
                </a:solidFill>
                <a:latin typeface="Arial"/>
                <a:ea typeface="Arial"/>
                <a:cs typeface="Arial"/>
                <a:sym typeface="Arial"/>
              </a:rPr>
              <a:t>System</a:t>
            </a:r>
            <a:r>
              <a:rPr lang="en-US" sz="1800">
                <a:solidFill>
                  <a:srgbClr val="000000"/>
                </a:solidFill>
                <a:latin typeface="Arial"/>
                <a:ea typeface="Arial"/>
                <a:cs typeface="Arial"/>
                <a:sym typeface="Arial"/>
              </a:rPr>
              <a:t>.</a:t>
            </a:r>
            <a:r>
              <a:rPr lang="en-US" sz="1800">
                <a:solidFill>
                  <a:srgbClr val="33009A"/>
                </a:solidFill>
                <a:latin typeface="Arial"/>
                <a:ea typeface="Arial"/>
                <a:cs typeface="Arial"/>
                <a:sym typeface="Arial"/>
              </a:rPr>
              <a:t>out</a:t>
            </a:r>
            <a:r>
              <a:rPr lang="en-US" sz="1800">
                <a:solidFill>
                  <a:srgbClr val="000000"/>
                </a:solidFill>
                <a:latin typeface="Arial"/>
                <a:ea typeface="Arial"/>
                <a:cs typeface="Arial"/>
                <a:sym typeface="Arial"/>
              </a:rPr>
              <a:t>.</a:t>
            </a:r>
            <a:r>
              <a:rPr lang="en-US" sz="1800">
                <a:solidFill>
                  <a:srgbClr val="33009A"/>
                </a:solidFill>
                <a:latin typeface="Arial"/>
                <a:ea typeface="Arial"/>
                <a:cs typeface="Arial"/>
                <a:sym typeface="Arial"/>
              </a:rPr>
              <a:t>println</a:t>
            </a:r>
            <a:r>
              <a:rPr lang="en-US" sz="1800">
                <a:solidFill>
                  <a:srgbClr val="000000"/>
                </a:solidFill>
                <a:latin typeface="Arial"/>
                <a:ea typeface="Arial"/>
                <a:cs typeface="Arial"/>
                <a:sym typeface="Arial"/>
              </a:rPr>
              <a:t>(</a:t>
            </a:r>
            <a:r>
              <a:rPr lang="en-US" sz="1800">
                <a:solidFill>
                  <a:srgbClr val="000089"/>
                </a:solidFill>
                <a:latin typeface="Arial"/>
                <a:ea typeface="Arial"/>
                <a:cs typeface="Arial"/>
                <a:sym typeface="Arial"/>
              </a:rPr>
              <a:t>result</a:t>
            </a:r>
            <a:r>
              <a:rPr lang="en-US" sz="1800">
                <a:solidFill>
                  <a:srgbClr val="000000"/>
                </a:solidFill>
                <a:latin typeface="Arial"/>
                <a:ea typeface="Arial"/>
                <a:cs typeface="Arial"/>
                <a:sym typeface="Arial"/>
              </a:rPr>
              <a:t>.</a:t>
            </a:r>
            <a:r>
              <a:rPr lang="en-US" sz="1800">
                <a:solidFill>
                  <a:srgbClr val="33009A"/>
                </a:solidFill>
                <a:latin typeface="Arial"/>
                <a:ea typeface="Arial"/>
                <a:cs typeface="Arial"/>
                <a:sym typeface="Arial"/>
              </a:rPr>
              <a:t>avg</a:t>
            </a:r>
            <a:r>
              <a:rPr lang="en-US" sz="1800">
                <a:solidFill>
                  <a:srgbClr val="000000"/>
                </a:solidFill>
                <a:latin typeface="Arial"/>
                <a:ea typeface="Arial"/>
                <a:cs typeface="Arial"/>
                <a:sym typeface="Arial"/>
              </a:rPr>
              <a:t>());</a:t>
            </a:r>
            <a:endParaRPr sz="1800">
              <a:solidFill>
                <a:schemeClr val="dk1"/>
              </a:solidFill>
              <a:latin typeface="Calibri"/>
              <a:ea typeface="Calibri"/>
              <a:cs typeface="Calibri"/>
              <a:sym typeface="Calibri"/>
            </a:endParaRPr>
          </a:p>
        </p:txBody>
      </p:sp>
      <p:cxnSp>
        <p:nvCxnSpPr>
          <p:cNvPr id="455" name="Google Shape;455;p79"/>
          <p:cNvCxnSpPr/>
          <p:nvPr/>
        </p:nvCxnSpPr>
        <p:spPr>
          <a:xfrm>
            <a:off x="4800600" y="0"/>
            <a:ext cx="0" cy="2133600"/>
          </a:xfrm>
          <a:prstGeom prst="straightConnector1">
            <a:avLst/>
          </a:prstGeom>
          <a:noFill/>
          <a:ln w="9525" cap="flat" cmpd="sng">
            <a:solidFill>
              <a:srgbClr val="4A7DBA"/>
            </a:solidFill>
            <a:prstDash val="solid"/>
            <a:round/>
            <a:headEnd type="none" w="sm" len="sm"/>
            <a:tailEnd type="none" w="sm" len="sm"/>
          </a:ln>
        </p:spPr>
      </p:cxnSp>
      <p:cxnSp>
        <p:nvCxnSpPr>
          <p:cNvPr id="456" name="Google Shape;456;p79"/>
          <p:cNvCxnSpPr/>
          <p:nvPr/>
        </p:nvCxnSpPr>
        <p:spPr>
          <a:xfrm>
            <a:off x="4953000" y="2133600"/>
            <a:ext cx="4038600" cy="0"/>
          </a:xfrm>
          <a:prstGeom prst="straightConnector1">
            <a:avLst/>
          </a:prstGeom>
          <a:noFill/>
          <a:ln w="9525" cap="flat" cmpd="sng">
            <a:solidFill>
              <a:srgbClr val="4A7DBA"/>
            </a:solidFill>
            <a:prstDash val="solid"/>
            <a:round/>
            <a:headEnd type="none" w="sm" len="sm"/>
            <a:tailEnd type="none" w="sm" len="sm"/>
          </a:ln>
        </p:spPr>
      </p:cxn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80"/>
          <p:cNvSpPr/>
          <p:nvPr/>
        </p:nvSpPr>
        <p:spPr>
          <a:xfrm>
            <a:off x="381000" y="880456"/>
            <a:ext cx="8763000" cy="286232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chemeClr val="dk1"/>
                </a:solidFill>
                <a:latin typeface="Arial"/>
                <a:ea typeface="Arial"/>
                <a:cs typeface="Arial"/>
                <a:sym typeface="Arial"/>
              </a:rPr>
              <a:t>collect()</a:t>
            </a:r>
            <a:r>
              <a:rPr lang="en-US" sz="2000" dirty="0">
                <a:solidFill>
                  <a:schemeClr val="dk1"/>
                </a:solidFill>
                <a:latin typeface="Arial"/>
                <a:ea typeface="Arial"/>
                <a:cs typeface="Arial"/>
                <a:sym typeface="Arial"/>
              </a:rPr>
              <a:t>, which returns the entire RDD’s contents. </a:t>
            </a:r>
            <a:r>
              <a:rPr lang="en-US" sz="1600" dirty="0">
                <a:solidFill>
                  <a:schemeClr val="dk1"/>
                </a:solidFill>
                <a:latin typeface="Arial"/>
                <a:ea typeface="Arial"/>
                <a:cs typeface="Arial"/>
                <a:sym typeface="Arial"/>
              </a:rPr>
              <a:t>collect() </a:t>
            </a:r>
            <a:r>
              <a:rPr lang="en-US" sz="2000" dirty="0">
                <a:solidFill>
                  <a:schemeClr val="dk1"/>
                </a:solidFill>
                <a:latin typeface="Arial"/>
                <a:ea typeface="Arial"/>
                <a:cs typeface="Arial"/>
                <a:sym typeface="Arial"/>
              </a:rPr>
              <a:t>is commonly used in </a:t>
            </a:r>
            <a:r>
              <a:rPr lang="en-US" sz="2000" dirty="0" smtClean="0">
                <a:solidFill>
                  <a:schemeClr val="dk1"/>
                </a:solidFill>
                <a:latin typeface="Arial"/>
                <a:ea typeface="Arial"/>
                <a:cs typeface="Arial"/>
                <a:sym typeface="Arial"/>
              </a:rPr>
              <a:t>unit tests </a:t>
            </a:r>
            <a:r>
              <a:rPr lang="en-US" sz="2000" dirty="0">
                <a:solidFill>
                  <a:schemeClr val="dk1"/>
                </a:solidFill>
                <a:latin typeface="Arial"/>
                <a:ea typeface="Arial"/>
                <a:cs typeface="Arial"/>
                <a:sym typeface="Arial"/>
              </a:rPr>
              <a:t>where the entire contents of the RDD are expected to fit in memory, as that makes it easy to compare the value of our RDD with our expected result.</a:t>
            </a:r>
            <a:endParaRPr sz="1600"/>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take(n) returns </a:t>
            </a:r>
            <a:r>
              <a:rPr lang="en-US" sz="2000" i="1" dirty="0">
                <a:solidFill>
                  <a:schemeClr val="dk1"/>
                </a:solidFill>
                <a:latin typeface="Calibri"/>
                <a:ea typeface="Calibri"/>
                <a:cs typeface="Calibri"/>
                <a:sym typeface="Calibri"/>
              </a:rPr>
              <a:t>n </a:t>
            </a:r>
            <a:r>
              <a:rPr lang="en-US" sz="2000" dirty="0">
                <a:solidFill>
                  <a:schemeClr val="dk1"/>
                </a:solidFill>
                <a:latin typeface="Calibri"/>
                <a:ea typeface="Calibri"/>
                <a:cs typeface="Calibri"/>
                <a:sym typeface="Calibri"/>
              </a:rPr>
              <a:t>elements from the RDD and attempts to minimize the number of</a:t>
            </a:r>
            <a:endParaRPr sz="1600"/>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partitions it accesses, so it may represent a biased collection.</a:t>
            </a:r>
            <a:endParaRPr sz="1600"/>
          </a:p>
          <a:p>
            <a:pPr marL="0" marR="0" lvl="0" indent="0" algn="l" rtl="0">
              <a:spcBef>
                <a:spcPts val="0"/>
              </a:spcBef>
              <a:spcAft>
                <a:spcPts val="0"/>
              </a:spcAft>
              <a:buNone/>
            </a:pP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If there is an ordering defined on our data, we can also extract the top elements from </a:t>
            </a:r>
            <a:r>
              <a:rPr lang="en-US" sz="2000" dirty="0" smtClean="0">
                <a:solidFill>
                  <a:schemeClr val="dk1"/>
                </a:solidFill>
                <a:latin typeface="Calibri"/>
                <a:ea typeface="Calibri"/>
                <a:cs typeface="Calibri"/>
                <a:sym typeface="Calibri"/>
              </a:rPr>
              <a:t>an RDD </a:t>
            </a:r>
            <a:r>
              <a:rPr lang="en-US" sz="2000" dirty="0">
                <a:solidFill>
                  <a:schemeClr val="dk1"/>
                </a:solidFill>
                <a:latin typeface="Calibri"/>
                <a:ea typeface="Calibri"/>
                <a:cs typeface="Calibri"/>
                <a:sym typeface="Calibri"/>
              </a:rPr>
              <a:t>using top(). top() will use the default ordering on the data, but we can supply </a:t>
            </a:r>
            <a:r>
              <a:rPr lang="en-US" sz="2000" dirty="0" smtClean="0">
                <a:solidFill>
                  <a:schemeClr val="dk1"/>
                </a:solidFill>
                <a:latin typeface="Calibri"/>
                <a:ea typeface="Calibri"/>
                <a:cs typeface="Calibri"/>
                <a:sym typeface="Calibri"/>
              </a:rPr>
              <a:t>our own </a:t>
            </a:r>
            <a:r>
              <a:rPr lang="en-US" sz="2000" dirty="0">
                <a:solidFill>
                  <a:schemeClr val="dk1"/>
                </a:solidFill>
                <a:latin typeface="Calibri"/>
                <a:ea typeface="Calibri"/>
                <a:cs typeface="Calibri"/>
                <a:sym typeface="Calibri"/>
              </a:rPr>
              <a:t>comparison function to extract the top elements</a:t>
            </a:r>
            <a:endParaRPr sz="160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466" name="Google Shape;466;p81"/>
          <p:cNvPicPr preferRelativeResize="0"/>
          <p:nvPr/>
        </p:nvPicPr>
        <p:blipFill rotWithShape="1">
          <a:blip r:embed="rId3">
            <a:alphaModFix/>
          </a:blip>
          <a:srcRect/>
          <a:stretch/>
        </p:blipFill>
        <p:spPr>
          <a:xfrm>
            <a:off x="0" y="304800"/>
            <a:ext cx="9144000" cy="6324600"/>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9"/>
          <p:cNvSpPr/>
          <p:nvPr/>
        </p:nvSpPr>
        <p:spPr>
          <a:xfrm>
            <a:off x="342900" y="457200"/>
            <a:ext cx="8458200" cy="58785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Spark SQL</a:t>
            </a:r>
            <a:endParaRPr/>
          </a:p>
          <a:p>
            <a:pPr marL="0" marR="0" lvl="0" indent="0" algn="l" rtl="0">
              <a:spcBef>
                <a:spcPts val="0"/>
              </a:spcBef>
              <a:spcAft>
                <a:spcPts val="0"/>
              </a:spcAft>
              <a:buNone/>
            </a:pPr>
            <a:endParaRPr sz="2000" b="1">
              <a:solidFill>
                <a:schemeClr val="dk1"/>
              </a:solidFill>
              <a:latin typeface="Calibri"/>
              <a:ea typeface="Calibri"/>
              <a:cs typeface="Calibri"/>
              <a:sym typeface="Calibri"/>
            </a:endParaRPr>
          </a:p>
          <a:p>
            <a:pPr marL="0" marR="0" lvl="0" indent="-177800" algn="just" rtl="0">
              <a:spcBef>
                <a:spcPts val="0"/>
              </a:spcBef>
              <a:spcAft>
                <a:spcPts val="0"/>
              </a:spcAft>
              <a:buClr>
                <a:schemeClr val="dk1"/>
              </a:buClr>
              <a:buSzPts val="2800"/>
              <a:buFont typeface="Arial"/>
              <a:buChar char="•"/>
            </a:pPr>
            <a:r>
              <a:rPr lang="en-US" sz="2800" b="1">
                <a:solidFill>
                  <a:schemeClr val="dk1"/>
                </a:solidFill>
                <a:latin typeface="Calibri"/>
                <a:ea typeface="Calibri"/>
                <a:cs typeface="Calibri"/>
                <a:sym typeface="Calibri"/>
              </a:rPr>
              <a:t>Spark SQL is Spark’s package for working with structured data</a:t>
            </a:r>
            <a:r>
              <a:rPr lang="en-US" sz="2800">
                <a:solidFill>
                  <a:schemeClr val="dk1"/>
                </a:solidFill>
                <a:latin typeface="Calibri"/>
                <a:ea typeface="Calibri"/>
                <a:cs typeface="Calibri"/>
                <a:sym typeface="Calibri"/>
              </a:rPr>
              <a:t>.</a:t>
            </a:r>
            <a:endParaRPr/>
          </a:p>
          <a:p>
            <a:pPr marL="0" marR="0" lvl="0" indent="0" algn="just" rtl="0">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177800" algn="just" rtl="0">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 It allows </a:t>
            </a:r>
            <a:r>
              <a:rPr lang="en-US" sz="2800" b="1">
                <a:solidFill>
                  <a:schemeClr val="dk1"/>
                </a:solidFill>
                <a:latin typeface="Calibri"/>
                <a:ea typeface="Calibri"/>
                <a:cs typeface="Calibri"/>
                <a:sym typeface="Calibri"/>
              </a:rPr>
              <a:t>querying data via SQL as well as the Hive Query Language (HQL) — and it supports many sources of data, including Hive tables, Parquet, and JSON.</a:t>
            </a:r>
            <a:endParaRPr/>
          </a:p>
          <a:p>
            <a:pPr marL="0" marR="0" lvl="0" indent="0" algn="just" rtl="0">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177800" algn="just" rtl="0">
              <a:spcBef>
                <a:spcPts val="0"/>
              </a:spcBef>
              <a:spcAft>
                <a:spcPts val="0"/>
              </a:spcAft>
              <a:buClr>
                <a:schemeClr val="dk1"/>
              </a:buClr>
              <a:buSzPts val="2800"/>
              <a:buFont typeface="Arial"/>
              <a:buChar char="•"/>
            </a:pPr>
            <a:r>
              <a:rPr lang="en-US" sz="2800" b="1">
                <a:solidFill>
                  <a:schemeClr val="dk1"/>
                </a:solidFill>
                <a:latin typeface="Calibri"/>
                <a:ea typeface="Calibri"/>
                <a:cs typeface="Calibri"/>
                <a:sym typeface="Calibri"/>
              </a:rPr>
              <a:t>Beyond providing a SQL interface to Spark</a:t>
            </a:r>
            <a:r>
              <a:rPr lang="en-US" sz="2800">
                <a:solidFill>
                  <a:schemeClr val="dk1"/>
                </a:solidFill>
                <a:latin typeface="Calibri"/>
                <a:ea typeface="Calibri"/>
                <a:cs typeface="Calibri"/>
                <a:sym typeface="Calibri"/>
              </a:rPr>
              <a:t>, Spark SQL allows </a:t>
            </a:r>
            <a:r>
              <a:rPr lang="en-US" sz="2800" b="1">
                <a:solidFill>
                  <a:schemeClr val="dk1"/>
                </a:solidFill>
                <a:latin typeface="Calibri"/>
                <a:ea typeface="Calibri"/>
                <a:cs typeface="Calibri"/>
                <a:sym typeface="Calibri"/>
              </a:rPr>
              <a:t>developers to intermix SQL queries with the programmatic data manipulations supported by RDD</a:t>
            </a:r>
            <a:r>
              <a:rPr lang="en-US" sz="2800">
                <a:solidFill>
                  <a:schemeClr val="dk1"/>
                </a:solidFill>
                <a:latin typeface="Calibri"/>
                <a:ea typeface="Calibri"/>
                <a:cs typeface="Calibri"/>
                <a:sym typeface="Calibri"/>
              </a:rPr>
              <a:t>s in Python, Java, and Scala, all within a single application, thus combining SQL with complex analytic</a:t>
            </a:r>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pic>
        <p:nvPicPr>
          <p:cNvPr id="471" name="Google Shape;471;p82"/>
          <p:cNvPicPr preferRelativeResize="0"/>
          <p:nvPr/>
        </p:nvPicPr>
        <p:blipFill rotWithShape="1">
          <a:blip r:embed="rId3">
            <a:alphaModFix/>
          </a:blip>
          <a:srcRect/>
          <a:stretch/>
        </p:blipFill>
        <p:spPr>
          <a:xfrm>
            <a:off x="0" y="-152400"/>
            <a:ext cx="9144000" cy="7010399"/>
          </a:xfrm>
          <a:prstGeom prst="rect">
            <a:avLst/>
          </a:prstGeom>
          <a:noFill/>
          <a:ln>
            <a:noFill/>
          </a:ln>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pic>
        <p:nvPicPr>
          <p:cNvPr id="476" name="Google Shape;476;p83"/>
          <p:cNvPicPr preferRelativeResize="0"/>
          <p:nvPr/>
        </p:nvPicPr>
        <p:blipFill rotWithShape="1">
          <a:blip r:embed="rId3">
            <a:alphaModFix/>
          </a:blip>
          <a:srcRect/>
          <a:stretch/>
        </p:blipFill>
        <p:spPr>
          <a:xfrm>
            <a:off x="0" y="457200"/>
            <a:ext cx="8429625" cy="1676400"/>
          </a:xfrm>
          <a:prstGeom prst="rect">
            <a:avLst/>
          </a:prstGeom>
          <a:noFill/>
          <a:ln>
            <a:noFill/>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84"/>
          <p:cNvSpPr/>
          <p:nvPr/>
        </p:nvSpPr>
        <p:spPr>
          <a:xfrm>
            <a:off x="145530" y="1068895"/>
            <a:ext cx="2002471" cy="30008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350" b="1">
                <a:solidFill>
                  <a:schemeClr val="dk1"/>
                </a:solidFill>
                <a:latin typeface="Arial"/>
                <a:ea typeface="Arial"/>
                <a:cs typeface="Arial"/>
                <a:sym typeface="Arial"/>
              </a:rPr>
              <a:t>Persistence (Caching)</a:t>
            </a:r>
            <a:endParaRPr sz="1350">
              <a:solidFill>
                <a:schemeClr val="dk1"/>
              </a:solidFill>
              <a:latin typeface="Calibri"/>
              <a:ea typeface="Calibri"/>
              <a:cs typeface="Calibri"/>
              <a:sym typeface="Calibri"/>
            </a:endParaRPr>
          </a:p>
        </p:txBody>
      </p:sp>
      <p:sp>
        <p:nvSpPr>
          <p:cNvPr id="482" name="Google Shape;482;p84"/>
          <p:cNvSpPr/>
          <p:nvPr/>
        </p:nvSpPr>
        <p:spPr>
          <a:xfrm>
            <a:off x="145529" y="1447669"/>
            <a:ext cx="8460778" cy="364715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100">
                <a:solidFill>
                  <a:schemeClr val="dk1"/>
                </a:solidFill>
                <a:latin typeface="Arial"/>
                <a:ea typeface="Arial"/>
                <a:cs typeface="Arial"/>
                <a:sym typeface="Arial"/>
              </a:rPr>
              <a:t>Spark RDDs are lazily evaluated, and sometimes </a:t>
            </a:r>
            <a:r>
              <a:rPr lang="en-US" sz="2100" b="1">
                <a:solidFill>
                  <a:schemeClr val="dk1"/>
                </a:solidFill>
                <a:latin typeface="Arial"/>
                <a:ea typeface="Arial"/>
                <a:cs typeface="Arial"/>
                <a:sym typeface="Arial"/>
              </a:rPr>
              <a:t>we may wish to use the same RDD multiple times.</a:t>
            </a:r>
            <a:endParaRPr/>
          </a:p>
          <a:p>
            <a:pPr marL="0" marR="0" lvl="0" indent="0" algn="l" rtl="0">
              <a:spcBef>
                <a:spcPts val="0"/>
              </a:spcBef>
              <a:spcAft>
                <a:spcPts val="0"/>
              </a:spcAft>
              <a:buNone/>
            </a:pPr>
            <a:endParaRPr sz="2100">
              <a:solidFill>
                <a:schemeClr val="dk1"/>
              </a:solidFill>
              <a:latin typeface="Arial"/>
              <a:ea typeface="Arial"/>
              <a:cs typeface="Arial"/>
              <a:sym typeface="Arial"/>
            </a:endParaRPr>
          </a:p>
          <a:p>
            <a:pPr marL="0" marR="0" lvl="0" indent="0" algn="l" rtl="0">
              <a:spcBef>
                <a:spcPts val="0"/>
              </a:spcBef>
              <a:spcAft>
                <a:spcPts val="0"/>
              </a:spcAft>
              <a:buNone/>
            </a:pPr>
            <a:r>
              <a:rPr lang="en-US" sz="2100">
                <a:solidFill>
                  <a:schemeClr val="dk1"/>
                </a:solidFill>
                <a:latin typeface="Arial"/>
                <a:ea typeface="Arial"/>
                <a:cs typeface="Arial"/>
                <a:sym typeface="Arial"/>
              </a:rPr>
              <a:t> If we do this naively, Spark will </a:t>
            </a:r>
            <a:r>
              <a:rPr lang="en-US" sz="2100" b="1">
                <a:solidFill>
                  <a:schemeClr val="dk1"/>
                </a:solidFill>
                <a:latin typeface="Arial"/>
                <a:ea typeface="Arial"/>
                <a:cs typeface="Arial"/>
                <a:sym typeface="Arial"/>
              </a:rPr>
              <a:t>recompute the RDD and all of its dependencies each time we call an action on the RDD. </a:t>
            </a:r>
            <a:endParaRPr/>
          </a:p>
          <a:p>
            <a:pPr marL="0" marR="0" lvl="0" indent="0" algn="l" rtl="0">
              <a:spcBef>
                <a:spcPts val="0"/>
              </a:spcBef>
              <a:spcAft>
                <a:spcPts val="0"/>
              </a:spcAft>
              <a:buNone/>
            </a:pPr>
            <a:endParaRPr sz="2100">
              <a:solidFill>
                <a:schemeClr val="dk1"/>
              </a:solidFill>
              <a:latin typeface="Arial"/>
              <a:ea typeface="Arial"/>
              <a:cs typeface="Arial"/>
              <a:sym typeface="Arial"/>
            </a:endParaRPr>
          </a:p>
          <a:p>
            <a:pPr marL="0" marR="0" lvl="0" indent="0" algn="l" rtl="0">
              <a:spcBef>
                <a:spcPts val="0"/>
              </a:spcBef>
              <a:spcAft>
                <a:spcPts val="0"/>
              </a:spcAft>
              <a:buNone/>
            </a:pPr>
            <a:r>
              <a:rPr lang="en-US" sz="2100">
                <a:solidFill>
                  <a:schemeClr val="dk1"/>
                </a:solidFill>
                <a:latin typeface="Arial"/>
                <a:ea typeface="Arial"/>
                <a:cs typeface="Arial"/>
                <a:sym typeface="Arial"/>
              </a:rPr>
              <a:t>This can be </a:t>
            </a:r>
            <a:r>
              <a:rPr lang="en-US" sz="2100" b="1">
                <a:solidFill>
                  <a:schemeClr val="dk1"/>
                </a:solidFill>
                <a:latin typeface="Arial"/>
                <a:ea typeface="Arial"/>
                <a:cs typeface="Arial"/>
                <a:sym typeface="Arial"/>
              </a:rPr>
              <a:t>especially expensive for iterative algorithms, which look at the data many times. </a:t>
            </a:r>
            <a:endParaRPr/>
          </a:p>
          <a:p>
            <a:pPr marL="0" marR="0" lvl="0" indent="0" algn="l" rtl="0">
              <a:spcBef>
                <a:spcPts val="0"/>
              </a:spcBef>
              <a:spcAft>
                <a:spcPts val="0"/>
              </a:spcAft>
              <a:buNone/>
            </a:pPr>
            <a:endParaRPr sz="2100">
              <a:solidFill>
                <a:schemeClr val="dk1"/>
              </a:solidFill>
              <a:latin typeface="Arial"/>
              <a:ea typeface="Arial"/>
              <a:cs typeface="Arial"/>
              <a:sym typeface="Arial"/>
            </a:endParaRPr>
          </a:p>
          <a:p>
            <a:pPr marL="0" marR="0" lvl="0" indent="0" algn="l" rtl="0">
              <a:spcBef>
                <a:spcPts val="0"/>
              </a:spcBef>
              <a:spcAft>
                <a:spcPts val="0"/>
              </a:spcAft>
              <a:buNone/>
            </a:pPr>
            <a:r>
              <a:rPr lang="en-US" sz="2100">
                <a:solidFill>
                  <a:schemeClr val="dk1"/>
                </a:solidFill>
                <a:latin typeface="Arial"/>
                <a:ea typeface="Arial"/>
                <a:cs typeface="Arial"/>
                <a:sym typeface="Arial"/>
              </a:rPr>
              <a:t>Another trivial example would be </a:t>
            </a:r>
            <a:r>
              <a:rPr lang="en-US" sz="2100" b="1">
                <a:solidFill>
                  <a:schemeClr val="dk1"/>
                </a:solidFill>
                <a:latin typeface="Arial"/>
                <a:ea typeface="Arial"/>
                <a:cs typeface="Arial"/>
                <a:sym typeface="Arial"/>
              </a:rPr>
              <a:t>doing a count and then writing out the same RDD, as shown</a:t>
            </a:r>
            <a:endParaRPr sz="2100" b="1">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85"/>
          <p:cNvSpPr/>
          <p:nvPr/>
        </p:nvSpPr>
        <p:spPr>
          <a:xfrm>
            <a:off x="1010992" y="1353763"/>
            <a:ext cx="6156101"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00669A"/>
                </a:solidFill>
                <a:latin typeface="Arial"/>
                <a:ea typeface="Arial"/>
                <a:cs typeface="Arial"/>
                <a:sym typeface="Arial"/>
              </a:rPr>
              <a:t>val </a:t>
            </a:r>
            <a:r>
              <a:rPr lang="en-US" sz="2400">
                <a:solidFill>
                  <a:srgbClr val="000089"/>
                </a:solidFill>
                <a:latin typeface="Arial"/>
                <a:ea typeface="Arial"/>
                <a:cs typeface="Arial"/>
                <a:sym typeface="Arial"/>
              </a:rPr>
              <a:t>result </a:t>
            </a:r>
            <a:r>
              <a:rPr lang="en-US" sz="2400" b="1">
                <a:solidFill>
                  <a:srgbClr val="00669A"/>
                </a:solidFill>
                <a:latin typeface="Arial"/>
                <a:ea typeface="Arial"/>
                <a:cs typeface="Arial"/>
                <a:sym typeface="Arial"/>
              </a:rPr>
              <a:t>= </a:t>
            </a:r>
            <a:r>
              <a:rPr lang="en-US" sz="2400">
                <a:solidFill>
                  <a:srgbClr val="000089"/>
                </a:solidFill>
                <a:latin typeface="Arial"/>
                <a:ea typeface="Arial"/>
                <a:cs typeface="Arial"/>
                <a:sym typeface="Arial"/>
              </a:rPr>
              <a:t>input</a:t>
            </a:r>
            <a:r>
              <a:rPr lang="en-US" sz="2400">
                <a:solidFill>
                  <a:srgbClr val="000000"/>
                </a:solidFill>
                <a:latin typeface="Arial"/>
                <a:ea typeface="Arial"/>
                <a:cs typeface="Arial"/>
                <a:sym typeface="Arial"/>
              </a:rPr>
              <a:t>.</a:t>
            </a:r>
            <a:r>
              <a:rPr lang="en-US" sz="2400">
                <a:solidFill>
                  <a:srgbClr val="000089"/>
                </a:solidFill>
                <a:latin typeface="Arial"/>
                <a:ea typeface="Arial"/>
                <a:cs typeface="Arial"/>
                <a:sym typeface="Arial"/>
              </a:rPr>
              <a:t>map</a:t>
            </a:r>
            <a:r>
              <a:rPr lang="en-US" sz="2400">
                <a:solidFill>
                  <a:srgbClr val="000000"/>
                </a:solidFill>
                <a:latin typeface="Arial"/>
                <a:ea typeface="Arial"/>
                <a:cs typeface="Arial"/>
                <a:sym typeface="Arial"/>
              </a:rPr>
              <a:t>(</a:t>
            </a:r>
            <a:r>
              <a:rPr lang="en-US" sz="2400">
                <a:solidFill>
                  <a:srgbClr val="000089"/>
                </a:solidFill>
                <a:latin typeface="Arial"/>
                <a:ea typeface="Arial"/>
                <a:cs typeface="Arial"/>
                <a:sym typeface="Arial"/>
              </a:rPr>
              <a:t>x </a:t>
            </a:r>
            <a:r>
              <a:rPr lang="en-US" sz="2400" b="1">
                <a:solidFill>
                  <a:srgbClr val="00669A"/>
                </a:solidFill>
                <a:latin typeface="Arial"/>
                <a:ea typeface="Arial"/>
                <a:cs typeface="Arial"/>
                <a:sym typeface="Arial"/>
              </a:rPr>
              <a:t>=&gt; </a:t>
            </a:r>
            <a:r>
              <a:rPr lang="en-US" sz="2400">
                <a:solidFill>
                  <a:srgbClr val="000089"/>
                </a:solidFill>
                <a:latin typeface="Arial"/>
                <a:ea typeface="Arial"/>
                <a:cs typeface="Arial"/>
                <a:sym typeface="Arial"/>
              </a:rPr>
              <a:t>x</a:t>
            </a:r>
            <a:r>
              <a:rPr lang="en-US" sz="2400">
                <a:solidFill>
                  <a:srgbClr val="000000"/>
                </a:solidFill>
                <a:latin typeface="Arial"/>
                <a:ea typeface="Arial"/>
                <a:cs typeface="Arial"/>
                <a:sym typeface="Arial"/>
              </a:rPr>
              <a:t>*</a:t>
            </a:r>
            <a:r>
              <a:rPr lang="en-US" sz="2400">
                <a:solidFill>
                  <a:srgbClr val="000089"/>
                </a:solidFill>
                <a:latin typeface="Arial"/>
                <a:ea typeface="Arial"/>
                <a:cs typeface="Arial"/>
                <a:sym typeface="Arial"/>
              </a:rPr>
              <a:t>x</a:t>
            </a:r>
            <a:r>
              <a:rPr lang="en-US" sz="2400">
                <a:solidFill>
                  <a:srgbClr val="000000"/>
                </a:solidFill>
                <a:latin typeface="Arial"/>
                <a:ea typeface="Arial"/>
                <a:cs typeface="Arial"/>
                <a:sym typeface="Arial"/>
              </a:rPr>
              <a:t>)</a:t>
            </a:r>
            <a:endParaRPr/>
          </a:p>
          <a:p>
            <a:pPr marL="0" marR="0" lvl="0" indent="0" algn="l" rtl="0">
              <a:spcBef>
                <a:spcPts val="0"/>
              </a:spcBef>
              <a:spcAft>
                <a:spcPts val="0"/>
              </a:spcAft>
              <a:buNone/>
            </a:pPr>
            <a:r>
              <a:rPr lang="en-US" sz="2400">
                <a:solidFill>
                  <a:srgbClr val="000089"/>
                </a:solidFill>
                <a:latin typeface="Arial"/>
                <a:ea typeface="Arial"/>
                <a:cs typeface="Arial"/>
                <a:sym typeface="Arial"/>
              </a:rPr>
              <a:t>println</a:t>
            </a:r>
            <a:r>
              <a:rPr lang="en-US" sz="2400">
                <a:solidFill>
                  <a:srgbClr val="000000"/>
                </a:solidFill>
                <a:latin typeface="Arial"/>
                <a:ea typeface="Arial"/>
                <a:cs typeface="Arial"/>
                <a:sym typeface="Arial"/>
              </a:rPr>
              <a:t>(</a:t>
            </a:r>
            <a:r>
              <a:rPr lang="en-US" sz="2400">
                <a:solidFill>
                  <a:srgbClr val="000089"/>
                </a:solidFill>
                <a:latin typeface="Arial"/>
                <a:ea typeface="Arial"/>
                <a:cs typeface="Arial"/>
                <a:sym typeface="Arial"/>
              </a:rPr>
              <a:t>result</a:t>
            </a:r>
            <a:r>
              <a:rPr lang="en-US" sz="2400">
                <a:solidFill>
                  <a:srgbClr val="000000"/>
                </a:solidFill>
                <a:latin typeface="Arial"/>
                <a:ea typeface="Arial"/>
                <a:cs typeface="Arial"/>
                <a:sym typeface="Arial"/>
              </a:rPr>
              <a:t>.</a:t>
            </a:r>
            <a:r>
              <a:rPr lang="en-US" sz="2400">
                <a:solidFill>
                  <a:srgbClr val="000089"/>
                </a:solidFill>
                <a:latin typeface="Arial"/>
                <a:ea typeface="Arial"/>
                <a:cs typeface="Arial"/>
                <a:sym typeface="Arial"/>
              </a:rPr>
              <a:t>count</a:t>
            </a:r>
            <a:r>
              <a:rPr lang="en-US" sz="2400">
                <a:solidFill>
                  <a:srgbClr val="000000"/>
                </a:solidFill>
                <a:latin typeface="Arial"/>
                <a:ea typeface="Arial"/>
                <a:cs typeface="Arial"/>
                <a:sym typeface="Arial"/>
              </a:rPr>
              <a:t>())</a:t>
            </a:r>
            <a:endParaRPr/>
          </a:p>
          <a:p>
            <a:pPr marL="0" marR="0" lvl="0" indent="0" algn="l" rtl="0">
              <a:spcBef>
                <a:spcPts val="0"/>
              </a:spcBef>
              <a:spcAft>
                <a:spcPts val="0"/>
              </a:spcAft>
              <a:buNone/>
            </a:pPr>
            <a:r>
              <a:rPr lang="en-US" sz="2400">
                <a:solidFill>
                  <a:srgbClr val="000089"/>
                </a:solidFill>
                <a:latin typeface="Arial"/>
                <a:ea typeface="Arial"/>
                <a:cs typeface="Arial"/>
                <a:sym typeface="Arial"/>
              </a:rPr>
              <a:t>println</a:t>
            </a:r>
            <a:r>
              <a:rPr lang="en-US" sz="2400">
                <a:solidFill>
                  <a:srgbClr val="000000"/>
                </a:solidFill>
                <a:latin typeface="Arial"/>
                <a:ea typeface="Arial"/>
                <a:cs typeface="Arial"/>
                <a:sym typeface="Arial"/>
              </a:rPr>
              <a:t>(</a:t>
            </a:r>
            <a:r>
              <a:rPr lang="en-US" sz="2400">
                <a:solidFill>
                  <a:srgbClr val="000089"/>
                </a:solidFill>
                <a:latin typeface="Arial"/>
                <a:ea typeface="Arial"/>
                <a:cs typeface="Arial"/>
                <a:sym typeface="Arial"/>
              </a:rPr>
              <a:t>result</a:t>
            </a:r>
            <a:r>
              <a:rPr lang="en-US" sz="2400">
                <a:solidFill>
                  <a:srgbClr val="000000"/>
                </a:solidFill>
                <a:latin typeface="Arial"/>
                <a:ea typeface="Arial"/>
                <a:cs typeface="Arial"/>
                <a:sym typeface="Arial"/>
              </a:rPr>
              <a:t>.</a:t>
            </a:r>
            <a:r>
              <a:rPr lang="en-US" sz="2400">
                <a:solidFill>
                  <a:srgbClr val="000089"/>
                </a:solidFill>
                <a:latin typeface="Arial"/>
                <a:ea typeface="Arial"/>
                <a:cs typeface="Arial"/>
                <a:sym typeface="Arial"/>
              </a:rPr>
              <a:t>collect</a:t>
            </a:r>
            <a:r>
              <a:rPr lang="en-US" sz="2400">
                <a:solidFill>
                  <a:srgbClr val="000000"/>
                </a:solidFill>
                <a:latin typeface="Arial"/>
                <a:ea typeface="Arial"/>
                <a:cs typeface="Arial"/>
                <a:sym typeface="Arial"/>
              </a:rPr>
              <a:t>().</a:t>
            </a:r>
            <a:r>
              <a:rPr lang="en-US" sz="2400">
                <a:solidFill>
                  <a:srgbClr val="000089"/>
                </a:solidFill>
                <a:latin typeface="Arial"/>
                <a:ea typeface="Arial"/>
                <a:cs typeface="Arial"/>
                <a:sym typeface="Arial"/>
              </a:rPr>
              <a:t>mkString</a:t>
            </a:r>
            <a:r>
              <a:rPr lang="en-US" sz="2400">
                <a:solidFill>
                  <a:srgbClr val="000000"/>
                </a:solidFill>
                <a:latin typeface="Arial"/>
                <a:ea typeface="Arial"/>
                <a:cs typeface="Arial"/>
                <a:sym typeface="Arial"/>
              </a:rPr>
              <a:t>(</a:t>
            </a:r>
            <a:r>
              <a:rPr lang="en-US" sz="2400">
                <a:solidFill>
                  <a:srgbClr val="CD3300"/>
                </a:solidFill>
                <a:latin typeface="Arial"/>
                <a:ea typeface="Arial"/>
                <a:cs typeface="Arial"/>
                <a:sym typeface="Arial"/>
              </a:rPr>
              <a:t>“,”</a:t>
            </a:r>
            <a:r>
              <a:rPr lang="en-US" sz="2400">
                <a:solidFill>
                  <a:srgbClr val="000000"/>
                </a:solidFill>
                <a:latin typeface="Arial"/>
                <a:ea typeface="Arial"/>
                <a:cs typeface="Arial"/>
                <a:sym typeface="Arial"/>
              </a:rPr>
              <a:t>))</a:t>
            </a:r>
            <a:endParaRPr sz="2400">
              <a:solidFill>
                <a:schemeClr val="dk1"/>
              </a:solidFill>
              <a:latin typeface="Calibri"/>
              <a:ea typeface="Calibri"/>
              <a:cs typeface="Calibri"/>
              <a:sym typeface="Calibri"/>
            </a:endParaRPr>
          </a:p>
        </p:txBody>
      </p:sp>
      <p:sp>
        <p:nvSpPr>
          <p:cNvPr id="488" name="Google Shape;488;p85"/>
          <p:cNvSpPr/>
          <p:nvPr/>
        </p:nvSpPr>
        <p:spPr>
          <a:xfrm>
            <a:off x="479738" y="2949901"/>
            <a:ext cx="8107250" cy="170816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100">
                <a:solidFill>
                  <a:schemeClr val="dk1"/>
                </a:solidFill>
                <a:latin typeface="Arial"/>
                <a:ea typeface="Arial"/>
                <a:cs typeface="Arial"/>
                <a:sym typeface="Arial"/>
              </a:rPr>
              <a:t>To </a:t>
            </a:r>
            <a:r>
              <a:rPr lang="en-US" sz="2100" b="1">
                <a:solidFill>
                  <a:schemeClr val="dk1"/>
                </a:solidFill>
                <a:latin typeface="Arial"/>
                <a:ea typeface="Arial"/>
                <a:cs typeface="Arial"/>
                <a:sym typeface="Arial"/>
              </a:rPr>
              <a:t>avoid computing an RDD multiple times</a:t>
            </a:r>
            <a:r>
              <a:rPr lang="en-US" sz="2100">
                <a:solidFill>
                  <a:schemeClr val="dk1"/>
                </a:solidFill>
                <a:latin typeface="Arial"/>
                <a:ea typeface="Arial"/>
                <a:cs typeface="Arial"/>
                <a:sym typeface="Arial"/>
              </a:rPr>
              <a:t>, we can ask Spark to </a:t>
            </a:r>
            <a:r>
              <a:rPr lang="en-US" sz="2100" b="1">
                <a:solidFill>
                  <a:schemeClr val="dk1"/>
                </a:solidFill>
                <a:latin typeface="Arial"/>
                <a:ea typeface="Arial"/>
                <a:cs typeface="Arial"/>
                <a:sym typeface="Arial"/>
              </a:rPr>
              <a:t>persist the data</a:t>
            </a:r>
            <a:r>
              <a:rPr lang="en-US" sz="2100">
                <a:solidFill>
                  <a:schemeClr val="dk1"/>
                </a:solidFill>
                <a:latin typeface="Arial"/>
                <a:ea typeface="Arial"/>
                <a:cs typeface="Arial"/>
                <a:sym typeface="Arial"/>
              </a:rPr>
              <a:t>. </a:t>
            </a:r>
            <a:endParaRPr/>
          </a:p>
          <a:p>
            <a:pPr marL="0" marR="0" lvl="0" indent="0" algn="l" rtl="0">
              <a:spcBef>
                <a:spcPts val="0"/>
              </a:spcBef>
              <a:spcAft>
                <a:spcPts val="0"/>
              </a:spcAft>
              <a:buNone/>
            </a:pPr>
            <a:endParaRPr sz="2100">
              <a:solidFill>
                <a:schemeClr val="dk1"/>
              </a:solidFill>
              <a:latin typeface="Arial"/>
              <a:ea typeface="Arial"/>
              <a:cs typeface="Arial"/>
              <a:sym typeface="Arial"/>
            </a:endParaRPr>
          </a:p>
          <a:p>
            <a:pPr marL="0" marR="0" lvl="0" indent="0" algn="l" rtl="0">
              <a:spcBef>
                <a:spcPts val="0"/>
              </a:spcBef>
              <a:spcAft>
                <a:spcPts val="0"/>
              </a:spcAft>
              <a:buNone/>
            </a:pPr>
            <a:r>
              <a:rPr lang="en-US" sz="2100">
                <a:solidFill>
                  <a:schemeClr val="dk1"/>
                </a:solidFill>
                <a:latin typeface="Arial"/>
                <a:ea typeface="Arial"/>
                <a:cs typeface="Arial"/>
                <a:sym typeface="Arial"/>
              </a:rPr>
              <a:t>When we ask </a:t>
            </a:r>
            <a:r>
              <a:rPr lang="en-US" sz="2100" b="1">
                <a:solidFill>
                  <a:schemeClr val="dk1"/>
                </a:solidFill>
                <a:latin typeface="Arial"/>
                <a:ea typeface="Arial"/>
                <a:cs typeface="Arial"/>
                <a:sym typeface="Arial"/>
              </a:rPr>
              <a:t>Spark to persist an RDD, the nodes that compute the RDD store their partitions.</a:t>
            </a:r>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pic>
        <p:nvPicPr>
          <p:cNvPr id="493" name="Google Shape;493;p86"/>
          <p:cNvPicPr preferRelativeResize="0"/>
          <p:nvPr/>
        </p:nvPicPr>
        <p:blipFill rotWithShape="1">
          <a:blip r:embed="rId3">
            <a:alphaModFix/>
          </a:blip>
          <a:srcRect/>
          <a:stretch/>
        </p:blipFill>
        <p:spPr>
          <a:xfrm>
            <a:off x="197860" y="1017783"/>
            <a:ext cx="8340833" cy="4982967"/>
          </a:xfrm>
          <a:prstGeom prst="rect">
            <a:avLst/>
          </a:prstGeom>
          <a:noFill/>
          <a:ln>
            <a:noFill/>
          </a:ln>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87"/>
          <p:cNvSpPr/>
          <p:nvPr/>
        </p:nvSpPr>
        <p:spPr>
          <a:xfrm>
            <a:off x="152400" y="228600"/>
            <a:ext cx="8763000" cy="674030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Roboto"/>
                <a:ea typeface="Roboto"/>
                <a:cs typeface="Roboto"/>
                <a:sym typeface="Roboto"/>
              </a:rPr>
              <a:t>Program to run wordcount on scala shell</a:t>
            </a:r>
            <a:r>
              <a:rPr lang="en-US" sz="1800">
                <a:solidFill>
                  <a:schemeClr val="dk1"/>
                </a:solidFill>
                <a:latin typeface="Calibri"/>
                <a:ea typeface="Calibri"/>
                <a:cs typeface="Calibri"/>
                <a:sym typeface="Calibri"/>
              </a:rPr>
              <a:t/>
            </a:r>
            <a:br>
              <a:rPr lang="en-US" sz="1800">
                <a:solidFill>
                  <a:schemeClr val="dk1"/>
                </a:solidFill>
                <a:latin typeface="Calibri"/>
                <a:ea typeface="Calibri"/>
                <a:cs typeface="Calibri"/>
                <a:sym typeface="Calibri"/>
              </a:rPr>
            </a:br>
            <a:r>
              <a:rPr lang="en-US" sz="1800" b="1">
                <a:solidFill>
                  <a:schemeClr val="dk1"/>
                </a:solidFill>
                <a:latin typeface="Roboto"/>
                <a:ea typeface="Roboto"/>
                <a:cs typeface="Roboto"/>
                <a:sym typeface="Roboto"/>
              </a:rPr>
              <a:t>Note- Create a textfile sparkdata.txt locally and give appropriate path while loading the data using sc.textFile</a:t>
            </a:r>
            <a:r>
              <a:rPr lang="en-US" sz="1800">
                <a:solidFill>
                  <a:schemeClr val="dk1"/>
                </a:solidFill>
                <a:latin typeface="Calibri"/>
                <a:ea typeface="Calibri"/>
                <a:cs typeface="Calibri"/>
                <a:sym typeface="Calibri"/>
              </a:rPr>
              <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
            </a:r>
            <a:br>
              <a:rPr lang="en-US" sz="1800">
                <a:solidFill>
                  <a:schemeClr val="dk1"/>
                </a:solidFill>
                <a:latin typeface="Calibri"/>
                <a:ea typeface="Calibri"/>
                <a:cs typeface="Calibri"/>
                <a:sym typeface="Calibri"/>
              </a:rPr>
            </a:br>
            <a:r>
              <a:rPr lang="en-US" sz="2400">
                <a:solidFill>
                  <a:schemeClr val="dk1"/>
                </a:solidFill>
                <a:latin typeface="Roboto"/>
                <a:ea typeface="Roboto"/>
                <a:cs typeface="Roboto"/>
                <a:sym typeface="Roboto"/>
              </a:rPr>
              <a:t>val data=sc.textFile("sparkdata.txt")  </a:t>
            </a:r>
            <a:r>
              <a:rPr lang="en-US" sz="2400">
                <a:solidFill>
                  <a:schemeClr val="dk1"/>
                </a:solidFill>
                <a:latin typeface="Calibri"/>
                <a:ea typeface="Calibri"/>
                <a:cs typeface="Calibri"/>
                <a:sym typeface="Calibri"/>
              </a:rPr>
              <a:t/>
            </a:r>
            <a:br>
              <a:rPr lang="en-US" sz="2400">
                <a:solidFill>
                  <a:schemeClr val="dk1"/>
                </a:solidFill>
                <a:latin typeface="Calibri"/>
                <a:ea typeface="Calibri"/>
                <a:cs typeface="Calibri"/>
                <a:sym typeface="Calibri"/>
              </a:rPr>
            </a:br>
            <a:r>
              <a:rPr lang="en-US" sz="2400">
                <a:solidFill>
                  <a:schemeClr val="dk1"/>
                </a:solidFill>
                <a:latin typeface="Calibri"/>
                <a:ea typeface="Calibri"/>
                <a:cs typeface="Calibri"/>
                <a:sym typeface="Calibri"/>
              </a:rPr>
              <a:t/>
            </a:r>
            <a:br>
              <a:rPr lang="en-US" sz="2400">
                <a:solidFill>
                  <a:schemeClr val="dk1"/>
                </a:solidFill>
                <a:latin typeface="Calibri"/>
                <a:ea typeface="Calibri"/>
                <a:cs typeface="Calibri"/>
                <a:sym typeface="Calibri"/>
              </a:rPr>
            </a:br>
            <a:r>
              <a:rPr lang="en-US" sz="2400">
                <a:solidFill>
                  <a:schemeClr val="dk1"/>
                </a:solidFill>
                <a:latin typeface="Roboto"/>
                <a:ea typeface="Roboto"/>
                <a:cs typeface="Roboto"/>
                <a:sym typeface="Roboto"/>
              </a:rPr>
              <a:t>data.collect;  </a:t>
            </a:r>
            <a:r>
              <a:rPr lang="en-US" sz="2400">
                <a:solidFill>
                  <a:schemeClr val="dk1"/>
                </a:solidFill>
                <a:latin typeface="Calibri"/>
                <a:ea typeface="Calibri"/>
                <a:cs typeface="Calibri"/>
                <a:sym typeface="Calibri"/>
              </a:rPr>
              <a:t/>
            </a:r>
            <a:br>
              <a:rPr lang="en-US" sz="2400">
                <a:solidFill>
                  <a:schemeClr val="dk1"/>
                </a:solidFill>
                <a:latin typeface="Calibri"/>
                <a:ea typeface="Calibri"/>
                <a:cs typeface="Calibri"/>
                <a:sym typeface="Calibri"/>
              </a:rPr>
            </a:br>
            <a:r>
              <a:rPr lang="en-US" sz="2400">
                <a:solidFill>
                  <a:schemeClr val="dk1"/>
                </a:solidFill>
                <a:latin typeface="Calibri"/>
                <a:ea typeface="Calibri"/>
                <a:cs typeface="Calibri"/>
                <a:sym typeface="Calibri"/>
              </a:rPr>
              <a:t/>
            </a:r>
            <a:br>
              <a:rPr lang="en-US" sz="2400">
                <a:solidFill>
                  <a:schemeClr val="dk1"/>
                </a:solidFill>
                <a:latin typeface="Calibri"/>
                <a:ea typeface="Calibri"/>
                <a:cs typeface="Calibri"/>
                <a:sym typeface="Calibri"/>
              </a:rPr>
            </a:br>
            <a:r>
              <a:rPr lang="en-US" sz="2400">
                <a:solidFill>
                  <a:schemeClr val="dk1"/>
                </a:solidFill>
                <a:latin typeface="Roboto"/>
                <a:ea typeface="Roboto"/>
                <a:cs typeface="Roboto"/>
                <a:sym typeface="Roboto"/>
              </a:rPr>
              <a:t>val splitdata = data.flatMap(line =</a:t>
            </a:r>
            <a:r>
              <a:rPr lang="en-US" sz="2400" b="1">
                <a:solidFill>
                  <a:schemeClr val="dk1"/>
                </a:solidFill>
                <a:latin typeface="Roboto"/>
                <a:ea typeface="Roboto"/>
                <a:cs typeface="Roboto"/>
                <a:sym typeface="Roboto"/>
              </a:rPr>
              <a:t>&gt;</a:t>
            </a:r>
            <a:r>
              <a:rPr lang="en-US" sz="2400">
                <a:solidFill>
                  <a:schemeClr val="dk1"/>
                </a:solidFill>
                <a:latin typeface="Roboto"/>
                <a:ea typeface="Roboto"/>
                <a:cs typeface="Roboto"/>
                <a:sym typeface="Roboto"/>
              </a:rPr>
              <a:t> line.split(" "));  </a:t>
            </a:r>
            <a:r>
              <a:rPr lang="en-US" sz="2400">
                <a:solidFill>
                  <a:schemeClr val="dk1"/>
                </a:solidFill>
                <a:latin typeface="Calibri"/>
                <a:ea typeface="Calibri"/>
                <a:cs typeface="Calibri"/>
                <a:sym typeface="Calibri"/>
              </a:rPr>
              <a:t/>
            </a:r>
            <a:br>
              <a:rPr lang="en-US" sz="2400">
                <a:solidFill>
                  <a:schemeClr val="dk1"/>
                </a:solidFill>
                <a:latin typeface="Calibri"/>
                <a:ea typeface="Calibri"/>
                <a:cs typeface="Calibri"/>
                <a:sym typeface="Calibri"/>
              </a:rPr>
            </a:br>
            <a:r>
              <a:rPr lang="en-US" sz="2400">
                <a:solidFill>
                  <a:schemeClr val="dk1"/>
                </a:solidFill>
                <a:latin typeface="Calibri"/>
                <a:ea typeface="Calibri"/>
                <a:cs typeface="Calibri"/>
                <a:sym typeface="Calibri"/>
              </a:rPr>
              <a:t/>
            </a:r>
            <a:br>
              <a:rPr lang="en-US" sz="2400">
                <a:solidFill>
                  <a:schemeClr val="dk1"/>
                </a:solidFill>
                <a:latin typeface="Calibri"/>
                <a:ea typeface="Calibri"/>
                <a:cs typeface="Calibri"/>
                <a:sym typeface="Calibri"/>
              </a:rPr>
            </a:br>
            <a:r>
              <a:rPr lang="en-US" sz="2400">
                <a:solidFill>
                  <a:schemeClr val="dk1"/>
                </a:solidFill>
                <a:latin typeface="Roboto"/>
                <a:ea typeface="Roboto"/>
                <a:cs typeface="Roboto"/>
                <a:sym typeface="Roboto"/>
              </a:rPr>
              <a:t>splitdata.collect;  </a:t>
            </a:r>
            <a:r>
              <a:rPr lang="en-US" sz="2400">
                <a:solidFill>
                  <a:schemeClr val="dk1"/>
                </a:solidFill>
                <a:latin typeface="Calibri"/>
                <a:ea typeface="Calibri"/>
                <a:cs typeface="Calibri"/>
                <a:sym typeface="Calibri"/>
              </a:rPr>
              <a:t/>
            </a:r>
            <a:br>
              <a:rPr lang="en-US" sz="2400">
                <a:solidFill>
                  <a:schemeClr val="dk1"/>
                </a:solidFill>
                <a:latin typeface="Calibri"/>
                <a:ea typeface="Calibri"/>
                <a:cs typeface="Calibri"/>
                <a:sym typeface="Calibri"/>
              </a:rPr>
            </a:br>
            <a:r>
              <a:rPr lang="en-US" sz="2400">
                <a:solidFill>
                  <a:schemeClr val="dk1"/>
                </a:solidFill>
                <a:latin typeface="Calibri"/>
                <a:ea typeface="Calibri"/>
                <a:cs typeface="Calibri"/>
                <a:sym typeface="Calibri"/>
              </a:rPr>
              <a:t/>
            </a:r>
            <a:br>
              <a:rPr lang="en-US" sz="2400">
                <a:solidFill>
                  <a:schemeClr val="dk1"/>
                </a:solidFill>
                <a:latin typeface="Calibri"/>
                <a:ea typeface="Calibri"/>
                <a:cs typeface="Calibri"/>
                <a:sym typeface="Calibri"/>
              </a:rPr>
            </a:br>
            <a:r>
              <a:rPr lang="en-US" sz="2400">
                <a:solidFill>
                  <a:schemeClr val="dk1"/>
                </a:solidFill>
                <a:latin typeface="Roboto"/>
                <a:ea typeface="Roboto"/>
                <a:cs typeface="Roboto"/>
                <a:sym typeface="Roboto"/>
              </a:rPr>
              <a:t>val mapdata = splitdata.map(word =</a:t>
            </a:r>
            <a:r>
              <a:rPr lang="en-US" sz="2400" b="1">
                <a:solidFill>
                  <a:schemeClr val="dk1"/>
                </a:solidFill>
                <a:latin typeface="Roboto"/>
                <a:ea typeface="Roboto"/>
                <a:cs typeface="Roboto"/>
                <a:sym typeface="Roboto"/>
              </a:rPr>
              <a:t>&gt;</a:t>
            </a:r>
            <a:r>
              <a:rPr lang="en-US" sz="2400">
                <a:solidFill>
                  <a:schemeClr val="dk1"/>
                </a:solidFill>
                <a:latin typeface="Roboto"/>
                <a:ea typeface="Roboto"/>
                <a:cs typeface="Roboto"/>
                <a:sym typeface="Roboto"/>
              </a:rPr>
              <a:t> (word,1));  </a:t>
            </a:r>
            <a:r>
              <a:rPr lang="en-US" sz="2400">
                <a:solidFill>
                  <a:schemeClr val="dk1"/>
                </a:solidFill>
                <a:latin typeface="Calibri"/>
                <a:ea typeface="Calibri"/>
                <a:cs typeface="Calibri"/>
                <a:sym typeface="Calibri"/>
              </a:rPr>
              <a:t/>
            </a:r>
            <a:br>
              <a:rPr lang="en-US" sz="2400">
                <a:solidFill>
                  <a:schemeClr val="dk1"/>
                </a:solidFill>
                <a:latin typeface="Calibri"/>
                <a:ea typeface="Calibri"/>
                <a:cs typeface="Calibri"/>
                <a:sym typeface="Calibri"/>
              </a:rPr>
            </a:br>
            <a:r>
              <a:rPr lang="en-US" sz="2400">
                <a:solidFill>
                  <a:schemeClr val="dk1"/>
                </a:solidFill>
                <a:latin typeface="Calibri"/>
                <a:ea typeface="Calibri"/>
                <a:cs typeface="Calibri"/>
                <a:sym typeface="Calibri"/>
              </a:rPr>
              <a:t/>
            </a:r>
            <a:br>
              <a:rPr lang="en-US" sz="2400">
                <a:solidFill>
                  <a:schemeClr val="dk1"/>
                </a:solidFill>
                <a:latin typeface="Calibri"/>
                <a:ea typeface="Calibri"/>
                <a:cs typeface="Calibri"/>
                <a:sym typeface="Calibri"/>
              </a:rPr>
            </a:br>
            <a:r>
              <a:rPr lang="en-US" sz="2400">
                <a:solidFill>
                  <a:schemeClr val="dk1"/>
                </a:solidFill>
                <a:latin typeface="Roboto"/>
                <a:ea typeface="Roboto"/>
                <a:cs typeface="Roboto"/>
                <a:sym typeface="Roboto"/>
              </a:rPr>
              <a:t>mapdata.collect;  </a:t>
            </a:r>
            <a:r>
              <a:rPr lang="en-US" sz="2400">
                <a:solidFill>
                  <a:schemeClr val="dk1"/>
                </a:solidFill>
                <a:latin typeface="Calibri"/>
                <a:ea typeface="Calibri"/>
                <a:cs typeface="Calibri"/>
                <a:sym typeface="Calibri"/>
              </a:rPr>
              <a:t/>
            </a:r>
            <a:br>
              <a:rPr lang="en-US" sz="2400">
                <a:solidFill>
                  <a:schemeClr val="dk1"/>
                </a:solidFill>
                <a:latin typeface="Calibri"/>
                <a:ea typeface="Calibri"/>
                <a:cs typeface="Calibri"/>
                <a:sym typeface="Calibri"/>
              </a:rPr>
            </a:br>
            <a:r>
              <a:rPr lang="en-US" sz="2400">
                <a:solidFill>
                  <a:schemeClr val="dk1"/>
                </a:solidFill>
                <a:latin typeface="Calibri"/>
                <a:ea typeface="Calibri"/>
                <a:cs typeface="Calibri"/>
                <a:sym typeface="Calibri"/>
              </a:rPr>
              <a:t/>
            </a:r>
            <a:br>
              <a:rPr lang="en-US" sz="2400">
                <a:solidFill>
                  <a:schemeClr val="dk1"/>
                </a:solidFill>
                <a:latin typeface="Calibri"/>
                <a:ea typeface="Calibri"/>
                <a:cs typeface="Calibri"/>
                <a:sym typeface="Calibri"/>
              </a:rPr>
            </a:br>
            <a:r>
              <a:rPr lang="en-US" sz="2400">
                <a:solidFill>
                  <a:schemeClr val="dk1"/>
                </a:solidFill>
                <a:latin typeface="Roboto"/>
                <a:ea typeface="Roboto"/>
                <a:cs typeface="Roboto"/>
                <a:sym typeface="Roboto"/>
              </a:rPr>
              <a:t>val reducedata = mapdata.reduceByKey(_+_);  </a:t>
            </a:r>
            <a:r>
              <a:rPr lang="en-US" sz="2400">
                <a:solidFill>
                  <a:schemeClr val="dk1"/>
                </a:solidFill>
                <a:latin typeface="Calibri"/>
                <a:ea typeface="Calibri"/>
                <a:cs typeface="Calibri"/>
                <a:sym typeface="Calibri"/>
              </a:rPr>
              <a:t/>
            </a:r>
            <a:br>
              <a:rPr lang="en-US" sz="2400">
                <a:solidFill>
                  <a:schemeClr val="dk1"/>
                </a:solidFill>
                <a:latin typeface="Calibri"/>
                <a:ea typeface="Calibri"/>
                <a:cs typeface="Calibri"/>
                <a:sym typeface="Calibri"/>
              </a:rPr>
            </a:br>
            <a:r>
              <a:rPr lang="en-US" sz="2400">
                <a:solidFill>
                  <a:schemeClr val="dk1"/>
                </a:solidFill>
                <a:latin typeface="Calibri"/>
                <a:ea typeface="Calibri"/>
                <a:cs typeface="Calibri"/>
                <a:sym typeface="Calibri"/>
              </a:rPr>
              <a:t/>
            </a:r>
            <a:br>
              <a:rPr lang="en-US" sz="2400">
                <a:solidFill>
                  <a:schemeClr val="dk1"/>
                </a:solidFill>
                <a:latin typeface="Calibri"/>
                <a:ea typeface="Calibri"/>
                <a:cs typeface="Calibri"/>
                <a:sym typeface="Calibri"/>
              </a:rPr>
            </a:br>
            <a:r>
              <a:rPr lang="en-US" sz="2400">
                <a:solidFill>
                  <a:schemeClr val="dk1"/>
                </a:solidFill>
                <a:latin typeface="Roboto"/>
                <a:ea typeface="Roboto"/>
                <a:cs typeface="Roboto"/>
                <a:sym typeface="Roboto"/>
              </a:rPr>
              <a:t>reducedata.collect;</a:t>
            </a:r>
            <a:endParaRPr sz="24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pic>
        <p:nvPicPr>
          <p:cNvPr id="503" name="Google Shape;503;p88"/>
          <p:cNvPicPr preferRelativeResize="0"/>
          <p:nvPr/>
        </p:nvPicPr>
        <p:blipFill rotWithShape="1">
          <a:blip r:embed="rId3">
            <a:alphaModFix/>
          </a:blip>
          <a:srcRect/>
          <a:stretch/>
        </p:blipFill>
        <p:spPr>
          <a:xfrm>
            <a:off x="0" y="1207576"/>
            <a:ext cx="9144000" cy="4442847"/>
          </a:xfrm>
          <a:prstGeom prst="rect">
            <a:avLst/>
          </a:prstGeom>
          <a:noFill/>
          <a:ln>
            <a:noFill/>
          </a:ln>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89"/>
          <p:cNvSpPr/>
          <p:nvPr/>
        </p:nvSpPr>
        <p:spPr>
          <a:xfrm>
            <a:off x="0" y="685800"/>
            <a:ext cx="9144000" cy="563231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Roboto"/>
                <a:ea typeface="Roboto"/>
                <a:cs typeface="Roboto"/>
                <a:sym typeface="Roboto"/>
              </a:rPr>
              <a:t>Using RDD and FlaMap count how many times each word appears in</a:t>
            </a:r>
            <a:br>
              <a:rPr lang="en-US" sz="1800" b="1">
                <a:solidFill>
                  <a:schemeClr val="dk1"/>
                </a:solidFill>
                <a:latin typeface="Roboto"/>
                <a:ea typeface="Roboto"/>
                <a:cs typeface="Roboto"/>
                <a:sym typeface="Roboto"/>
              </a:rPr>
            </a:br>
            <a:r>
              <a:rPr lang="en-US" sz="1800" b="1">
                <a:solidFill>
                  <a:schemeClr val="dk1"/>
                </a:solidFill>
                <a:latin typeface="Roboto"/>
                <a:ea typeface="Roboto"/>
                <a:cs typeface="Roboto"/>
                <a:sym typeface="Roboto"/>
              </a:rPr>
              <a:t>a file and write out a list of words whose count is strictly greater than</a:t>
            </a:r>
            <a:br>
              <a:rPr lang="en-US" sz="1800" b="1">
                <a:solidFill>
                  <a:schemeClr val="dk1"/>
                </a:solidFill>
                <a:latin typeface="Roboto"/>
                <a:ea typeface="Roboto"/>
                <a:cs typeface="Roboto"/>
                <a:sym typeface="Roboto"/>
              </a:rPr>
            </a:br>
            <a:r>
              <a:rPr lang="en-US" sz="1800" b="1">
                <a:solidFill>
                  <a:schemeClr val="dk1"/>
                </a:solidFill>
                <a:latin typeface="Roboto"/>
                <a:ea typeface="Roboto"/>
                <a:cs typeface="Roboto"/>
                <a:sym typeface="Roboto"/>
              </a:rPr>
              <a:t>4 using Spark.</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a:r>
            <a:br>
              <a:rPr lang="en-US" sz="1800">
                <a:solidFill>
                  <a:schemeClr val="dk1"/>
                </a:solidFill>
                <a:latin typeface="Calibri"/>
                <a:ea typeface="Calibri"/>
                <a:cs typeface="Calibri"/>
                <a:sym typeface="Calibri"/>
              </a:rPr>
            </a:br>
            <a:r>
              <a:rPr lang="en-US" sz="1800">
                <a:solidFill>
                  <a:schemeClr val="dk1"/>
                </a:solidFill>
                <a:latin typeface="Roboto"/>
                <a:ea typeface="Roboto"/>
                <a:cs typeface="Roboto"/>
                <a:sym typeface="Roboto"/>
              </a:rPr>
              <a:t>  val textFile = sc.textFile("/home/bhoom/Desktop/wc.txt")</a:t>
            </a:r>
            <a:r>
              <a:rPr lang="en-US" sz="1800">
                <a:solidFill>
                  <a:schemeClr val="dk1"/>
                </a:solidFill>
                <a:latin typeface="Calibri"/>
                <a:ea typeface="Calibri"/>
                <a:cs typeface="Calibri"/>
                <a:sym typeface="Calibri"/>
              </a:rPr>
              <a:t/>
            </a:r>
            <a:br>
              <a:rPr lang="en-US" sz="1800">
                <a:solidFill>
                  <a:schemeClr val="dk1"/>
                </a:solidFill>
                <a:latin typeface="Calibri"/>
                <a:ea typeface="Calibri"/>
                <a:cs typeface="Calibri"/>
                <a:sym typeface="Calibri"/>
              </a:rPr>
            </a:br>
            <a:r>
              <a:rPr lang="en-US" sz="1800">
                <a:solidFill>
                  <a:schemeClr val="dk1"/>
                </a:solidFill>
                <a:latin typeface="Roboto"/>
                <a:ea typeface="Roboto"/>
                <a:cs typeface="Roboto"/>
                <a:sym typeface="Roboto"/>
              </a:rPr>
              <a:t>val counts = textFile.flatMap(line =&gt; line.split(" ")).map(word =&gt; (word, 1)).reduceByKey(_ + _)</a:t>
            </a:r>
            <a:r>
              <a:rPr lang="en-US" sz="1800">
                <a:solidFill>
                  <a:schemeClr val="dk1"/>
                </a:solidFill>
                <a:latin typeface="Calibri"/>
                <a:ea typeface="Calibri"/>
                <a:cs typeface="Calibri"/>
                <a:sym typeface="Calibri"/>
              </a:rPr>
              <a:t/>
            </a:r>
            <a:br>
              <a:rPr lang="en-US" sz="1800">
                <a:solidFill>
                  <a:schemeClr val="dk1"/>
                </a:solidFill>
                <a:latin typeface="Calibri"/>
                <a:ea typeface="Calibri"/>
                <a:cs typeface="Calibri"/>
                <a:sym typeface="Calibri"/>
              </a:rPr>
            </a:br>
            <a:r>
              <a:rPr lang="en-US" sz="1800">
                <a:solidFill>
                  <a:schemeClr val="dk1"/>
                </a:solidFill>
                <a:latin typeface="Roboto"/>
                <a:ea typeface="Roboto"/>
                <a:cs typeface="Roboto"/>
                <a:sym typeface="Roboto"/>
              </a:rPr>
              <a:t>import scala.collection.immutable.ListMap</a:t>
            </a:r>
            <a:r>
              <a:rPr lang="en-US" sz="1800">
                <a:solidFill>
                  <a:schemeClr val="dk1"/>
                </a:solidFill>
                <a:latin typeface="Calibri"/>
                <a:ea typeface="Calibri"/>
                <a:cs typeface="Calibri"/>
                <a:sym typeface="Calibri"/>
              </a:rPr>
              <a:t/>
            </a:r>
            <a:br>
              <a:rPr lang="en-US" sz="1800">
                <a:solidFill>
                  <a:schemeClr val="dk1"/>
                </a:solidFill>
                <a:latin typeface="Calibri"/>
                <a:ea typeface="Calibri"/>
                <a:cs typeface="Calibri"/>
                <a:sym typeface="Calibri"/>
              </a:rPr>
            </a:br>
            <a:r>
              <a:rPr lang="en-US" sz="1800">
                <a:solidFill>
                  <a:schemeClr val="dk1"/>
                </a:solidFill>
                <a:latin typeface="Roboto"/>
                <a:ea typeface="Roboto"/>
                <a:cs typeface="Roboto"/>
                <a:sym typeface="Roboto"/>
              </a:rPr>
              <a:t>val sorted=ListMap(counts.collect.sortWith(_._2 &gt; _._2):_*)// sort in descending order based on values</a:t>
            </a:r>
            <a:r>
              <a:rPr lang="en-US" sz="1800">
                <a:solidFill>
                  <a:schemeClr val="dk1"/>
                </a:solidFill>
                <a:latin typeface="Calibri"/>
                <a:ea typeface="Calibri"/>
                <a:cs typeface="Calibri"/>
                <a:sym typeface="Calibri"/>
              </a:rPr>
              <a:t/>
            </a:r>
            <a:br>
              <a:rPr lang="en-US" sz="1800">
                <a:solidFill>
                  <a:schemeClr val="dk1"/>
                </a:solidFill>
                <a:latin typeface="Calibri"/>
                <a:ea typeface="Calibri"/>
                <a:cs typeface="Calibri"/>
                <a:sym typeface="Calibri"/>
              </a:rPr>
            </a:br>
            <a:r>
              <a:rPr lang="en-US" sz="1800">
                <a:solidFill>
                  <a:schemeClr val="dk1"/>
                </a:solidFill>
                <a:latin typeface="Roboto"/>
                <a:ea typeface="Roboto"/>
                <a:cs typeface="Roboto"/>
                <a:sym typeface="Roboto"/>
              </a:rPr>
              <a:t>println(sorted)</a:t>
            </a:r>
            <a:r>
              <a:rPr lang="en-US" sz="1800">
                <a:solidFill>
                  <a:schemeClr val="dk1"/>
                </a:solidFill>
                <a:latin typeface="Calibri"/>
                <a:ea typeface="Calibri"/>
                <a:cs typeface="Calibri"/>
                <a:sym typeface="Calibri"/>
              </a:rPr>
              <a:t/>
            </a:r>
            <a:br>
              <a:rPr lang="en-US" sz="1800">
                <a:solidFill>
                  <a:schemeClr val="dk1"/>
                </a:solidFill>
                <a:latin typeface="Calibri"/>
                <a:ea typeface="Calibri"/>
                <a:cs typeface="Calibri"/>
                <a:sym typeface="Calibri"/>
              </a:rPr>
            </a:br>
            <a:r>
              <a:rPr lang="en-US" sz="1800">
                <a:solidFill>
                  <a:schemeClr val="dk1"/>
                </a:solidFill>
                <a:latin typeface="Roboto"/>
                <a:ea typeface="Roboto"/>
                <a:cs typeface="Roboto"/>
                <a:sym typeface="Roboto"/>
              </a:rPr>
              <a:t>for((k,v)&lt;-sorted)</a:t>
            </a:r>
            <a:r>
              <a:rPr lang="en-US" sz="1800">
                <a:solidFill>
                  <a:schemeClr val="dk1"/>
                </a:solidFill>
                <a:latin typeface="Calibri"/>
                <a:ea typeface="Calibri"/>
                <a:cs typeface="Calibri"/>
                <a:sym typeface="Calibri"/>
              </a:rPr>
              <a:t/>
            </a:r>
            <a:br>
              <a:rPr lang="en-US" sz="1800">
                <a:solidFill>
                  <a:schemeClr val="dk1"/>
                </a:solidFill>
                <a:latin typeface="Calibri"/>
                <a:ea typeface="Calibri"/>
                <a:cs typeface="Calibri"/>
                <a:sym typeface="Calibri"/>
              </a:rPr>
            </a:br>
            <a:r>
              <a:rPr lang="en-US" sz="1800">
                <a:solidFill>
                  <a:schemeClr val="dk1"/>
                </a:solidFill>
                <a:latin typeface="Roboto"/>
                <a:ea typeface="Roboto"/>
                <a:cs typeface="Roboto"/>
                <a:sym typeface="Roboto"/>
              </a:rPr>
              <a:t>{</a:t>
            </a:r>
            <a:r>
              <a:rPr lang="en-US" sz="1800">
                <a:solidFill>
                  <a:schemeClr val="dk1"/>
                </a:solidFill>
                <a:latin typeface="Calibri"/>
                <a:ea typeface="Calibri"/>
                <a:cs typeface="Calibri"/>
                <a:sym typeface="Calibri"/>
              </a:rPr>
              <a:t/>
            </a:r>
            <a:br>
              <a:rPr lang="en-US" sz="1800">
                <a:solidFill>
                  <a:schemeClr val="dk1"/>
                </a:solidFill>
                <a:latin typeface="Calibri"/>
                <a:ea typeface="Calibri"/>
                <a:cs typeface="Calibri"/>
                <a:sym typeface="Calibri"/>
              </a:rPr>
            </a:br>
            <a:r>
              <a:rPr lang="en-US" sz="1800">
                <a:solidFill>
                  <a:schemeClr val="dk1"/>
                </a:solidFill>
                <a:latin typeface="Roboto"/>
                <a:ea typeface="Roboto"/>
                <a:cs typeface="Roboto"/>
                <a:sym typeface="Roboto"/>
              </a:rPr>
              <a:t>  if(v&gt;4)</a:t>
            </a:r>
            <a:r>
              <a:rPr lang="en-US" sz="1800">
                <a:solidFill>
                  <a:schemeClr val="dk1"/>
                </a:solidFill>
                <a:latin typeface="Calibri"/>
                <a:ea typeface="Calibri"/>
                <a:cs typeface="Calibri"/>
                <a:sym typeface="Calibri"/>
              </a:rPr>
              <a:t/>
            </a:r>
            <a:br>
              <a:rPr lang="en-US" sz="1800">
                <a:solidFill>
                  <a:schemeClr val="dk1"/>
                </a:solidFill>
                <a:latin typeface="Calibri"/>
                <a:ea typeface="Calibri"/>
                <a:cs typeface="Calibri"/>
                <a:sym typeface="Calibri"/>
              </a:rPr>
            </a:br>
            <a:r>
              <a:rPr lang="en-US" sz="1800">
                <a:solidFill>
                  <a:schemeClr val="dk1"/>
                </a:solidFill>
                <a:latin typeface="Roboto"/>
                <a:ea typeface="Roboto"/>
                <a:cs typeface="Roboto"/>
                <a:sym typeface="Roboto"/>
              </a:rPr>
              <a:t>    {</a:t>
            </a:r>
            <a:r>
              <a:rPr lang="en-US" sz="1800">
                <a:solidFill>
                  <a:schemeClr val="dk1"/>
                </a:solidFill>
                <a:latin typeface="Calibri"/>
                <a:ea typeface="Calibri"/>
                <a:cs typeface="Calibri"/>
                <a:sym typeface="Calibri"/>
              </a:rPr>
              <a:t/>
            </a:r>
            <a:br>
              <a:rPr lang="en-US" sz="1800">
                <a:solidFill>
                  <a:schemeClr val="dk1"/>
                </a:solidFill>
                <a:latin typeface="Calibri"/>
                <a:ea typeface="Calibri"/>
                <a:cs typeface="Calibri"/>
                <a:sym typeface="Calibri"/>
              </a:rPr>
            </a:br>
            <a:r>
              <a:rPr lang="en-US" sz="1800">
                <a:solidFill>
                  <a:schemeClr val="dk1"/>
                </a:solidFill>
                <a:latin typeface="Roboto"/>
                <a:ea typeface="Roboto"/>
                <a:cs typeface="Roboto"/>
                <a:sym typeface="Roboto"/>
              </a:rPr>
              <a:t>     print(k+",")</a:t>
            </a:r>
            <a:r>
              <a:rPr lang="en-US" sz="1800">
                <a:solidFill>
                  <a:schemeClr val="dk1"/>
                </a:solidFill>
                <a:latin typeface="Calibri"/>
                <a:ea typeface="Calibri"/>
                <a:cs typeface="Calibri"/>
                <a:sym typeface="Calibri"/>
              </a:rPr>
              <a:t/>
            </a:r>
            <a:br>
              <a:rPr lang="en-US" sz="1800">
                <a:solidFill>
                  <a:schemeClr val="dk1"/>
                </a:solidFill>
                <a:latin typeface="Calibri"/>
                <a:ea typeface="Calibri"/>
                <a:cs typeface="Calibri"/>
                <a:sym typeface="Calibri"/>
              </a:rPr>
            </a:br>
            <a:r>
              <a:rPr lang="en-US" sz="1800">
                <a:solidFill>
                  <a:schemeClr val="dk1"/>
                </a:solidFill>
                <a:latin typeface="Roboto"/>
                <a:ea typeface="Roboto"/>
                <a:cs typeface="Roboto"/>
                <a:sym typeface="Roboto"/>
              </a:rPr>
              <a:t>       print(v)</a:t>
            </a:r>
            <a:r>
              <a:rPr lang="en-US" sz="1800">
                <a:solidFill>
                  <a:schemeClr val="dk1"/>
                </a:solidFill>
                <a:latin typeface="Calibri"/>
                <a:ea typeface="Calibri"/>
                <a:cs typeface="Calibri"/>
                <a:sym typeface="Calibri"/>
              </a:rPr>
              <a:t/>
            </a:r>
            <a:br>
              <a:rPr lang="en-US" sz="1800">
                <a:solidFill>
                  <a:schemeClr val="dk1"/>
                </a:solidFill>
                <a:latin typeface="Calibri"/>
                <a:ea typeface="Calibri"/>
                <a:cs typeface="Calibri"/>
                <a:sym typeface="Calibri"/>
              </a:rPr>
            </a:br>
            <a:r>
              <a:rPr lang="en-US" sz="1800">
                <a:solidFill>
                  <a:schemeClr val="dk1"/>
                </a:solidFill>
                <a:latin typeface="Roboto"/>
                <a:ea typeface="Roboto"/>
                <a:cs typeface="Roboto"/>
                <a:sym typeface="Roboto"/>
              </a:rPr>
              <a:t>       println()</a:t>
            </a:r>
            <a:r>
              <a:rPr lang="en-US" sz="1800">
                <a:solidFill>
                  <a:schemeClr val="dk1"/>
                </a:solidFill>
                <a:latin typeface="Calibri"/>
                <a:ea typeface="Calibri"/>
                <a:cs typeface="Calibri"/>
                <a:sym typeface="Calibri"/>
              </a:rPr>
              <a:t/>
            </a:r>
            <a:br>
              <a:rPr lang="en-US" sz="1800">
                <a:solidFill>
                  <a:schemeClr val="dk1"/>
                </a:solidFill>
                <a:latin typeface="Calibri"/>
                <a:ea typeface="Calibri"/>
                <a:cs typeface="Calibri"/>
                <a:sym typeface="Calibri"/>
              </a:rPr>
            </a:br>
            <a:r>
              <a:rPr lang="en-US" sz="1800">
                <a:solidFill>
                  <a:schemeClr val="dk1"/>
                </a:solidFill>
                <a:latin typeface="Roboto"/>
                <a:ea typeface="Roboto"/>
                <a:cs typeface="Roboto"/>
                <a:sym typeface="Roboto"/>
              </a:rPr>
              <a:t>     }</a:t>
            </a:r>
            <a:r>
              <a:rPr lang="en-US" sz="1800">
                <a:solidFill>
                  <a:schemeClr val="dk1"/>
                </a:solidFill>
                <a:latin typeface="Calibri"/>
                <a:ea typeface="Calibri"/>
                <a:cs typeface="Calibri"/>
                <a:sym typeface="Calibri"/>
              </a:rPr>
              <a:t/>
            </a:r>
            <a:br>
              <a:rPr lang="en-US" sz="1800">
                <a:solidFill>
                  <a:schemeClr val="dk1"/>
                </a:solidFill>
                <a:latin typeface="Calibri"/>
                <a:ea typeface="Calibri"/>
                <a:cs typeface="Calibri"/>
                <a:sym typeface="Calibri"/>
              </a:rPr>
            </a:br>
            <a:r>
              <a:rPr lang="en-US" sz="1800">
                <a:solidFill>
                  <a:schemeClr val="dk1"/>
                </a:solidFill>
                <a:latin typeface="Roboto"/>
                <a:ea typeface="Roboto"/>
                <a:cs typeface="Roboto"/>
                <a:sym typeface="Roboto"/>
              </a:rPr>
              <a:t>}</a:t>
            </a:r>
            <a:endParaRPr sz="1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pic>
        <p:nvPicPr>
          <p:cNvPr id="513" name="Google Shape;513;p90"/>
          <p:cNvPicPr preferRelativeResize="0"/>
          <p:nvPr/>
        </p:nvPicPr>
        <p:blipFill rotWithShape="1">
          <a:blip r:embed="rId3">
            <a:alphaModFix/>
          </a:blip>
          <a:srcRect/>
          <a:stretch/>
        </p:blipFill>
        <p:spPr>
          <a:xfrm>
            <a:off x="0" y="0"/>
            <a:ext cx="9144000" cy="70866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91"/>
          <p:cNvSpPr txBox="1"/>
          <p:nvPr/>
        </p:nvSpPr>
        <p:spPr>
          <a:xfrm>
            <a:off x="444137" y="1130230"/>
            <a:ext cx="4572000" cy="3000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b="1">
                <a:solidFill>
                  <a:srgbClr val="1E73BE"/>
                </a:solidFill>
                <a:latin typeface="Open Sans"/>
                <a:ea typeface="Open Sans"/>
                <a:cs typeface="Open Sans"/>
                <a:sym typeface="Open Sans"/>
              </a:rPr>
              <a:t>Spark RDD Transformations with Examples</a:t>
            </a:r>
            <a:endParaRPr/>
          </a:p>
        </p:txBody>
      </p:sp>
      <p:sp>
        <p:nvSpPr>
          <p:cNvPr id="519" name="Google Shape;519;p91"/>
          <p:cNvSpPr txBox="1"/>
          <p:nvPr/>
        </p:nvSpPr>
        <p:spPr>
          <a:xfrm>
            <a:off x="444137" y="1540206"/>
            <a:ext cx="8334103" cy="251607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1. val spark:SparkSession = SparkSession.builder()</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.master("local[3]")</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.appName("SparkByExamples.com")</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.getOrCreate()</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val sc = spark.sparkContext</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val rdd:RDD[String] = sc.textFile("src/main/scala/test.txt")</a:t>
            </a:r>
            <a:endParaRPr/>
          </a:p>
        </p:txBody>
      </p:sp>
      <p:sp>
        <p:nvSpPr>
          <p:cNvPr id="520" name="Google Shape;520;p91"/>
          <p:cNvSpPr txBox="1"/>
          <p:nvPr/>
        </p:nvSpPr>
        <p:spPr>
          <a:xfrm>
            <a:off x="444137" y="4258281"/>
            <a:ext cx="4572000" cy="57708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2. val rdd2 = rdd.flatMap(f=&gt;f.split("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0"/>
          <p:cNvSpPr/>
          <p:nvPr/>
        </p:nvSpPr>
        <p:spPr>
          <a:xfrm>
            <a:off x="228600" y="228600"/>
            <a:ext cx="8686800" cy="643253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2400" b="1">
                <a:solidFill>
                  <a:schemeClr val="dk1"/>
                </a:solidFill>
                <a:latin typeface="Calibri"/>
                <a:ea typeface="Calibri"/>
                <a:cs typeface="Calibri"/>
                <a:sym typeface="Calibri"/>
              </a:rPr>
              <a:t>Spark Streaming</a:t>
            </a:r>
            <a:endParaRPr/>
          </a:p>
          <a:p>
            <a:pPr marL="0" marR="0" lvl="0" indent="0" algn="just" rtl="0">
              <a:spcBef>
                <a:spcPts val="0"/>
              </a:spcBef>
              <a:spcAft>
                <a:spcPts val="0"/>
              </a:spcAft>
              <a:buNone/>
            </a:pPr>
            <a:endParaRPr sz="2400" b="1">
              <a:solidFill>
                <a:schemeClr val="dk1"/>
              </a:solidFill>
              <a:latin typeface="Calibri"/>
              <a:ea typeface="Calibri"/>
              <a:cs typeface="Calibri"/>
              <a:sym typeface="Calibri"/>
            </a:endParaRPr>
          </a:p>
          <a:p>
            <a:pPr marL="342900" marR="0" lvl="0" indent="-342900" algn="just" rtl="0">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Spark Streaming is a </a:t>
            </a:r>
            <a:r>
              <a:rPr lang="en-US" sz="2800" b="1">
                <a:solidFill>
                  <a:schemeClr val="dk1"/>
                </a:solidFill>
                <a:latin typeface="Calibri"/>
                <a:ea typeface="Calibri"/>
                <a:cs typeface="Calibri"/>
                <a:sym typeface="Calibri"/>
              </a:rPr>
              <a:t>Spark component that enables processing of live streams of data.</a:t>
            </a:r>
            <a:endParaRPr/>
          </a:p>
          <a:p>
            <a:pPr marL="342900" marR="0" lvl="0" indent="-165100" algn="just" rtl="0">
              <a:spcBef>
                <a:spcPts val="0"/>
              </a:spcBef>
              <a:spcAft>
                <a:spcPts val="0"/>
              </a:spcAft>
              <a:buClr>
                <a:schemeClr val="dk1"/>
              </a:buClr>
              <a:buSzPts val="2800"/>
              <a:buFont typeface="Arial"/>
              <a:buNone/>
            </a:pPr>
            <a:endParaRPr sz="2800" b="1">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Examples of data streams include </a:t>
            </a:r>
            <a:endParaRPr/>
          </a:p>
          <a:p>
            <a:pPr marL="342900" marR="0" lvl="0" indent="-165100" algn="l" rtl="0">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800"/>
              <a:buFont typeface="Arial"/>
              <a:buChar char="•"/>
            </a:pPr>
            <a:r>
              <a:rPr lang="en-US" sz="2800" b="1">
                <a:solidFill>
                  <a:schemeClr val="dk1"/>
                </a:solidFill>
                <a:latin typeface="Calibri"/>
                <a:ea typeface="Calibri"/>
                <a:cs typeface="Calibri"/>
                <a:sym typeface="Calibri"/>
              </a:rPr>
              <a:t>logfiles generated by production web servers</a:t>
            </a:r>
            <a:r>
              <a:rPr lang="en-US" sz="2800">
                <a:solidFill>
                  <a:schemeClr val="dk1"/>
                </a:solidFill>
                <a:latin typeface="Calibri"/>
                <a:ea typeface="Calibri"/>
                <a:cs typeface="Calibri"/>
                <a:sym typeface="Calibri"/>
              </a:rPr>
              <a:t>, or</a:t>
            </a:r>
            <a:endParaRPr/>
          </a:p>
          <a:p>
            <a:pPr marL="342900" marR="0" lvl="0" indent="-342900" algn="l" rtl="0">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 </a:t>
            </a:r>
            <a:r>
              <a:rPr lang="en-US" sz="2800" b="1">
                <a:solidFill>
                  <a:schemeClr val="dk1"/>
                </a:solidFill>
                <a:latin typeface="Calibri"/>
                <a:ea typeface="Calibri"/>
                <a:cs typeface="Calibri"/>
                <a:sym typeface="Calibri"/>
              </a:rPr>
              <a:t>queues of messages containing status updates posted by users of a web service.</a:t>
            </a:r>
            <a:endParaRPr/>
          </a:p>
          <a:p>
            <a:pPr marL="342900" marR="0" lvl="0" indent="-165100" algn="just" rtl="0">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342900" marR="0" lvl="0" indent="-342900" algn="just" rtl="0">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Spark Streaming </a:t>
            </a:r>
            <a:r>
              <a:rPr lang="en-US" sz="2800" b="1">
                <a:solidFill>
                  <a:schemeClr val="dk1"/>
                </a:solidFill>
                <a:latin typeface="Calibri"/>
                <a:ea typeface="Calibri"/>
                <a:cs typeface="Calibri"/>
                <a:sym typeface="Calibri"/>
              </a:rPr>
              <a:t>provides an API for manipulating data streams that closely matches the Spark Core’s RDD API </a:t>
            </a:r>
            <a:r>
              <a:rPr lang="en-US" sz="2800">
                <a:solidFill>
                  <a:schemeClr val="dk1"/>
                </a:solidFill>
                <a:latin typeface="Calibri"/>
                <a:ea typeface="Calibri"/>
                <a:cs typeface="Calibri"/>
                <a:sym typeface="Calibri"/>
              </a:rPr>
              <a:t>that </a:t>
            </a:r>
            <a:r>
              <a:rPr lang="en-US" sz="2800" b="1">
                <a:solidFill>
                  <a:schemeClr val="dk1"/>
                </a:solidFill>
                <a:latin typeface="Calibri"/>
                <a:ea typeface="Calibri"/>
                <a:cs typeface="Calibri"/>
                <a:sym typeface="Calibri"/>
              </a:rPr>
              <a:t>manipulate data stored in memory, on disk, or arriving in real time.</a:t>
            </a:r>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92"/>
          <p:cNvSpPr txBox="1"/>
          <p:nvPr/>
        </p:nvSpPr>
        <p:spPr>
          <a:xfrm>
            <a:off x="346166" y="857250"/>
            <a:ext cx="8451669" cy="61170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3. val rdd3:RDD[(String,Int)]= rdd2.map(m=&gt;(m,1))</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4. val rdd4 = rdd3.filter(a=&gt; a._1.startsWith("a"))</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5. val rdd5 = rdd3.reduceByKey(_ + _)</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6. SortByKey() transformation is used to sort RDD elements on key. </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just" rtl="0">
              <a:spcBef>
                <a:spcPts val="0"/>
              </a:spcBef>
              <a:spcAft>
                <a:spcPts val="0"/>
              </a:spcAft>
              <a:buNone/>
            </a:pPr>
            <a:r>
              <a:rPr lang="en-US" sz="1800">
                <a:solidFill>
                  <a:schemeClr val="dk1"/>
                </a:solidFill>
                <a:latin typeface="Calibri"/>
                <a:ea typeface="Calibri"/>
                <a:cs typeface="Calibri"/>
                <a:sym typeface="Calibri"/>
              </a:rPr>
              <a:t>In our example, first, we convert RDD[(String,Int]) to RDD[(Int,String]) using map transformation and apply sortByKey which ideally does sort on an integer value.</a:t>
            </a:r>
            <a:endParaRPr/>
          </a:p>
          <a:p>
            <a:pPr marL="0" marR="0" lvl="0" indent="0" algn="just" rtl="0">
              <a:spcBef>
                <a:spcPts val="0"/>
              </a:spcBef>
              <a:spcAft>
                <a:spcPts val="0"/>
              </a:spcAft>
              <a:buNone/>
            </a:pPr>
            <a:endParaRPr sz="1800">
              <a:solidFill>
                <a:schemeClr val="dk1"/>
              </a:solidFill>
              <a:latin typeface="Calibri"/>
              <a:ea typeface="Calibri"/>
              <a:cs typeface="Calibri"/>
              <a:sym typeface="Calibri"/>
            </a:endParaRPr>
          </a:p>
          <a:p>
            <a:pPr marL="0" marR="0" lvl="0" indent="0" algn="just" rtl="0">
              <a:spcBef>
                <a:spcPts val="0"/>
              </a:spcBef>
              <a:spcAft>
                <a:spcPts val="0"/>
              </a:spcAft>
              <a:buNone/>
            </a:pPr>
            <a:r>
              <a:rPr lang="en-US" sz="1800">
                <a:solidFill>
                  <a:schemeClr val="dk1"/>
                </a:solidFill>
                <a:latin typeface="Calibri"/>
                <a:ea typeface="Calibri"/>
                <a:cs typeface="Calibri"/>
                <a:sym typeface="Calibri"/>
              </a:rPr>
              <a:t> And finally, foreach with println statement prints all words in RDD and their count as key-value pair to console.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val rdd6 = rdd5.map(a=&gt;(a._2,a._1)).sortByKey()</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//Print rdd6 result to console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rdd6.foreach(println)</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1"/>
          <p:cNvSpPr txBox="1"/>
          <p:nvPr/>
        </p:nvSpPr>
        <p:spPr>
          <a:xfrm>
            <a:off x="609600" y="305586"/>
            <a:ext cx="8077200" cy="427809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b="1">
                <a:solidFill>
                  <a:schemeClr val="dk1"/>
                </a:solidFill>
                <a:latin typeface="Calibri"/>
                <a:ea typeface="Calibri"/>
                <a:cs typeface="Calibri"/>
                <a:sym typeface="Calibri"/>
              </a:rPr>
              <a:t>Mllib</a:t>
            </a:r>
            <a:endParaRPr sz="2400" b="1">
              <a:solidFill>
                <a:schemeClr val="dk1"/>
              </a:solidFill>
              <a:latin typeface="Calibri"/>
              <a:ea typeface="Calibri"/>
              <a:cs typeface="Calibri"/>
              <a:sym typeface="Calibri"/>
            </a:endParaRPr>
          </a:p>
          <a:p>
            <a:pPr marL="0" marR="0" lvl="0" indent="0" algn="just" rtl="0">
              <a:spcBef>
                <a:spcPts val="0"/>
              </a:spcBef>
              <a:spcAft>
                <a:spcPts val="0"/>
              </a:spcAft>
              <a:buNone/>
            </a:pPr>
            <a:endParaRPr sz="2400" b="1">
              <a:solidFill>
                <a:schemeClr val="dk1"/>
              </a:solidFill>
              <a:latin typeface="Calibri"/>
              <a:ea typeface="Calibri"/>
              <a:cs typeface="Calibri"/>
              <a:sym typeface="Calibri"/>
            </a:endParaRPr>
          </a:p>
          <a:p>
            <a:pPr marL="0" marR="0" lvl="0" indent="0" algn="just" rtl="0">
              <a:spcBef>
                <a:spcPts val="0"/>
              </a:spcBef>
              <a:spcAft>
                <a:spcPts val="0"/>
              </a:spcAft>
              <a:buNone/>
            </a:pPr>
            <a:r>
              <a:rPr lang="en-US" sz="2800">
                <a:solidFill>
                  <a:schemeClr val="dk1"/>
                </a:solidFill>
                <a:latin typeface="Calibri"/>
                <a:ea typeface="Calibri"/>
                <a:cs typeface="Calibri"/>
                <a:sym typeface="Calibri"/>
              </a:rPr>
              <a:t>Spark comes with a </a:t>
            </a:r>
            <a:r>
              <a:rPr lang="en-US" sz="2800" b="1">
                <a:solidFill>
                  <a:schemeClr val="dk1"/>
                </a:solidFill>
                <a:latin typeface="Calibri"/>
                <a:ea typeface="Calibri"/>
                <a:cs typeface="Calibri"/>
                <a:sym typeface="Calibri"/>
              </a:rPr>
              <a:t>library containing common machine learning (ML) functionality, called MLlib</a:t>
            </a:r>
            <a:r>
              <a:rPr lang="en-US" sz="2800">
                <a:solidFill>
                  <a:schemeClr val="dk1"/>
                </a:solidFill>
                <a:latin typeface="Calibri"/>
                <a:ea typeface="Calibri"/>
                <a:cs typeface="Calibri"/>
                <a:sym typeface="Calibri"/>
              </a:rPr>
              <a:t>.</a:t>
            </a:r>
            <a:endParaRPr/>
          </a:p>
          <a:p>
            <a:pPr marL="0" marR="0" lvl="0" indent="0" algn="just" rtl="0">
              <a:spcBef>
                <a:spcPts val="0"/>
              </a:spcBef>
              <a:spcAft>
                <a:spcPts val="0"/>
              </a:spcAft>
              <a:buNone/>
            </a:pPr>
            <a:endParaRPr sz="2800">
              <a:solidFill>
                <a:schemeClr val="dk1"/>
              </a:solidFill>
              <a:latin typeface="Calibri"/>
              <a:ea typeface="Calibri"/>
              <a:cs typeface="Calibri"/>
              <a:sym typeface="Calibri"/>
            </a:endParaRPr>
          </a:p>
          <a:p>
            <a:pPr marL="0" marR="0" lvl="0" indent="0" algn="just" rtl="0">
              <a:spcBef>
                <a:spcPts val="0"/>
              </a:spcBef>
              <a:spcAft>
                <a:spcPts val="0"/>
              </a:spcAft>
              <a:buNone/>
            </a:pPr>
            <a:r>
              <a:rPr lang="en-US" sz="2800">
                <a:solidFill>
                  <a:schemeClr val="dk1"/>
                </a:solidFill>
                <a:latin typeface="Calibri"/>
                <a:ea typeface="Calibri"/>
                <a:cs typeface="Calibri"/>
                <a:sym typeface="Calibri"/>
              </a:rPr>
              <a:t> MLlib provides multiple types of </a:t>
            </a:r>
            <a:r>
              <a:rPr lang="en-US" sz="2800" b="1">
                <a:solidFill>
                  <a:schemeClr val="dk1"/>
                </a:solidFill>
                <a:latin typeface="Calibri"/>
                <a:ea typeface="Calibri"/>
                <a:cs typeface="Calibri"/>
                <a:sym typeface="Calibri"/>
              </a:rPr>
              <a:t>machine learning algorithms, including classification, regression, clustering, and collaborative filtering, as well as supporting functionality such as model evaluation and data import</a:t>
            </a: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TotalTime>
  <Words>5756</Words>
  <Application>Microsoft Office PowerPoint</Application>
  <PresentationFormat>On-screen Show (4:3)</PresentationFormat>
  <Paragraphs>676</Paragraphs>
  <Slides>80</Slides>
  <Notes>80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80</vt:i4>
      </vt:variant>
    </vt:vector>
  </HeadingPairs>
  <TitlesOfParts>
    <vt:vector size="88" baseType="lpstr">
      <vt:lpstr>Arial</vt:lpstr>
      <vt:lpstr>Calibri</vt:lpstr>
      <vt:lpstr>Oi</vt:lpstr>
      <vt:lpstr>Open Sans</vt:lpstr>
      <vt:lpstr>Courier New</vt:lpstr>
      <vt:lpstr>Source Sans Pro</vt:lpstr>
      <vt:lpstr>Roboto</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 RDD aggregate() Syntax  </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STUDENT</cp:lastModifiedBy>
  <cp:revision>3</cp:revision>
  <dcterms:modified xsi:type="dcterms:W3CDTF">2023-06-09T05:08:52Z</dcterms:modified>
</cp:coreProperties>
</file>